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60"/>
  </p:notesMasterIdLst>
  <p:handoutMasterIdLst>
    <p:handoutMasterId r:id="rId61"/>
  </p:handoutMasterIdLst>
  <p:sldIdLst>
    <p:sldId id="256" r:id="rId4"/>
    <p:sldId id="257" r:id="rId5"/>
    <p:sldId id="907" r:id="rId6"/>
    <p:sldId id="483" r:id="rId7"/>
    <p:sldId id="861" r:id="rId8"/>
    <p:sldId id="401" r:id="rId9"/>
    <p:sldId id="262" r:id="rId10"/>
    <p:sldId id="918" r:id="rId11"/>
    <p:sldId id="917" r:id="rId12"/>
    <p:sldId id="909" r:id="rId13"/>
    <p:sldId id="921" r:id="rId14"/>
    <p:sldId id="910" r:id="rId15"/>
    <p:sldId id="911" r:id="rId16"/>
    <p:sldId id="912" r:id="rId17"/>
    <p:sldId id="915" r:id="rId18"/>
    <p:sldId id="916" r:id="rId19"/>
    <p:sldId id="870" r:id="rId20"/>
    <p:sldId id="920" r:id="rId21"/>
    <p:sldId id="331" r:id="rId22"/>
    <p:sldId id="889" r:id="rId23"/>
    <p:sldId id="858" r:id="rId24"/>
    <p:sldId id="890" r:id="rId25"/>
    <p:sldId id="891" r:id="rId26"/>
    <p:sldId id="873" r:id="rId27"/>
    <p:sldId id="883" r:id="rId28"/>
    <p:sldId id="903" r:id="rId29"/>
    <p:sldId id="904" r:id="rId30"/>
    <p:sldId id="905" r:id="rId31"/>
    <p:sldId id="887" r:id="rId32"/>
    <p:sldId id="485" r:id="rId33"/>
    <p:sldId id="411" r:id="rId34"/>
    <p:sldId id="434" r:id="rId35"/>
    <p:sldId id="435" r:id="rId36"/>
    <p:sldId id="864" r:id="rId37"/>
    <p:sldId id="866" r:id="rId38"/>
    <p:sldId id="876" r:id="rId39"/>
    <p:sldId id="879" r:id="rId40"/>
    <p:sldId id="857" r:id="rId41"/>
    <p:sldId id="892" r:id="rId42"/>
    <p:sldId id="893" r:id="rId43"/>
    <p:sldId id="258" r:id="rId44"/>
    <p:sldId id="259" r:id="rId45"/>
    <p:sldId id="260" r:id="rId46"/>
    <p:sldId id="261" r:id="rId47"/>
    <p:sldId id="894" r:id="rId48"/>
    <p:sldId id="263" r:id="rId49"/>
    <p:sldId id="264" r:id="rId50"/>
    <p:sldId id="265" r:id="rId51"/>
    <p:sldId id="336" r:id="rId52"/>
    <p:sldId id="362" r:id="rId53"/>
    <p:sldId id="484" r:id="rId54"/>
    <p:sldId id="384" r:id="rId55"/>
    <p:sldId id="449" r:id="rId56"/>
    <p:sldId id="469" r:id="rId57"/>
    <p:sldId id="281" r:id="rId58"/>
    <p:sldId id="888" r:id="rId59"/>
  </p:sldIdLst>
  <p:sldSz cx="9144000" cy="6858000" type="screen4x3"/>
  <p:notesSz cx="9872663" cy="6797675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BERTA CRISPIANI" initials="RC" lastIdx="3" clrIdx="0">
    <p:extLst>
      <p:ext uri="{19B8F6BF-5375-455C-9EA6-DF929625EA0E}">
        <p15:presenceInfo xmlns:p15="http://schemas.microsoft.com/office/powerpoint/2012/main" userId="S::X000125@pm.univpm.it::b2aa46db-62e5-47a7-9725-944c1065984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Stile medio 2 - Color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295" autoAdjust="0"/>
    <p:restoredTop sz="91542" autoAdjust="0"/>
  </p:normalViewPr>
  <p:slideViewPr>
    <p:cSldViewPr>
      <p:cViewPr varScale="1">
        <p:scale>
          <a:sx n="78" d="100"/>
          <a:sy n="78" d="100"/>
        </p:scale>
        <p:origin x="1195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442"/>
    </p:cViewPr>
  </p:sorterViewPr>
  <p:notesViewPr>
    <p:cSldViewPr>
      <p:cViewPr varScale="1">
        <p:scale>
          <a:sx n="80" d="100"/>
          <a:sy n="80" d="100"/>
        </p:scale>
        <p:origin x="254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notesMaster" Target="notesMasters/notesMaster1.xml"/><Relationship Id="rId65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279230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5591129" y="1"/>
            <a:ext cx="4279230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7303B-9C74-4659-8DD9-65071319AEA4}" type="datetimeFigureOut">
              <a:rPr lang="it-IT" smtClean="0"/>
              <a:t>26/10/2023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6457411"/>
            <a:ext cx="4279230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5591129" y="6457411"/>
            <a:ext cx="4279230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9A31ED-2019-40D5-83F4-89ECCCE078C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03094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278154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5592227" y="1"/>
            <a:ext cx="4278154" cy="34106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D7FEAB4-C444-4261-B275-C0D308D6D80F}" type="datetimeFigureOut">
              <a:rPr lang="en-GB" altLang="en-US"/>
              <a:pPr>
                <a:defRPr/>
              </a:pPr>
              <a:t>26/10/2023</a:t>
            </a:fld>
            <a:endParaRPr lang="en-GB" alt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408363" y="850900"/>
            <a:ext cx="3055937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987267" y="3271382"/>
            <a:ext cx="789813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/>
              <a:t>Fare clic per modificare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  <a:endParaRPr lang="en-GB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2" y="6456613"/>
            <a:ext cx="4278154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5592227" y="6456613"/>
            <a:ext cx="4278154" cy="34106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965E28A-43E1-4710-9A90-73F361C0A661}" type="slidenum">
              <a:rPr lang="en-GB" altLang="en-US"/>
              <a:pPr/>
              <a:t>‹N›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959465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512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5E5F9B3-8BC3-4FDD-8D44-13562594D2F8}" type="slidenum">
              <a:rPr lang="en-GB" altLang="en-US"/>
              <a:pPr/>
              <a:t>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12912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5E28A-43E1-4710-9A90-73F361C0A661}" type="slidenum">
              <a:rPr lang="en-GB" altLang="en-US" smtClean="0"/>
              <a:pPr/>
              <a:t>18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457923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6124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1554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546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7219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3572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it-IT" sz="1200" dirty="0">
              <a:latin typeface="Georgia" panose="02040502050405020303" pitchFamily="18" charset="0"/>
            </a:endParaRP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65E28A-43E1-4710-9A90-73F361C0A661}" type="slidenum">
              <a:rPr lang="en-GB" altLang="en-US" smtClean="0"/>
              <a:pPr/>
              <a:t>38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93680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512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5E5F9B3-8BC3-4FDD-8D44-13562594D2F8}" type="slidenum">
              <a:rPr lang="en-GB" altLang="en-US"/>
              <a:pPr/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52736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3277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BADD55E1-9874-43CD-B4A8-03657AE9F072}" type="slidenum">
              <a:rPr lang="en-GB" altLang="en-US"/>
              <a:pPr/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302855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512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5E5F9B3-8BC3-4FDD-8D44-13562594D2F8}" type="slidenum">
              <a:rPr lang="en-GB" altLang="en-US"/>
              <a:pPr/>
              <a:t>10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28825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512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5E5F9B3-8BC3-4FDD-8D44-13562594D2F8}" type="slidenum">
              <a:rPr lang="en-GB" altLang="en-US"/>
              <a:pPr/>
              <a:t>12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623943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512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5E5F9B3-8BC3-4FDD-8D44-13562594D2F8}" type="slidenum">
              <a:rPr lang="en-GB" altLang="en-US"/>
              <a:pPr/>
              <a:t>13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226434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512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5E5F9B3-8BC3-4FDD-8D44-13562594D2F8}" type="slidenum">
              <a:rPr lang="en-GB" altLang="en-US"/>
              <a:pPr/>
              <a:t>14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30251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512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5E5F9B3-8BC3-4FDD-8D44-13562594D2F8}" type="slidenum">
              <a:rPr lang="en-GB" altLang="en-US"/>
              <a:pPr/>
              <a:t>15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948322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512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5E5F9B3-8BC3-4FDD-8D44-13562594D2F8}" type="slidenum">
              <a:rPr lang="en-GB" altLang="en-US"/>
              <a:pPr/>
              <a:t>16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8011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DCFD28-E6FB-42C7-BA1A-E7F92E3CB6DD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072865582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45DDD4-744E-4C54-A615-C817694F2FF0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245937705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EF5AF8-9901-4912-B76B-1019251C1AC5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493809368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CC290A6-D4EB-7A51-F356-090F926B68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D36126A-390F-1B51-0E5C-069008A302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70B1F69-6629-A592-1A73-0F3A9345F5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8736F4-8694-4C09-87B5-F3B5B6A17AEE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133680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F389CFB-6378-3835-1B5A-30E60DE010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F5C1F55-098D-2AD9-8540-BE4658254C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900826D-F117-CF3E-53AF-96EDF15C89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B0AE05-D674-499A-B3AE-D74805873024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934928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1605188-1432-9752-768A-D7C7CA5C3B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D3B9200-384B-BFF5-48E9-BC023FA24B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2290DD8-3A74-ADA3-042B-E43D01B224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D0F7E3-F06B-4B32-84F2-A5B230C34E0E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863294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5A253D-A1F3-559D-1566-5E2B7D047A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63C2E83-4E03-979E-8880-15B41A3D713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4F64D87-EED7-E40D-AB8B-ADF3D6199E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2AF4DB-9EE2-4B79-920A-06C52F9F376A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695675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BAEA2CC-C965-BF0F-C2B3-CEF7610C0A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D78DDDD-9029-1A77-AC3D-2D4FE35782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5BF48F0-31D8-C609-74FE-E282864C80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B546B0-7AEB-41F7-B445-0CF292EEAD2F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882990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F962FCA-DB76-AB46-DA1A-18AEF1A705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32A5501-AD15-3B56-92DC-5DEB752C1A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43CB41E-BB31-62EC-BCD3-AC04C81EC5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204C90-EA06-4E19-BCD9-7F8ACFBE1797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698779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44C275C-ADFC-E955-475C-E8C9346B33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24B3C82-9026-9434-2B8A-E4B93A01BA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71C185D-DAE2-0423-1888-4030B0F0D7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30AB43-F269-419F-A2FF-1A227DB7AA3C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365934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F378BB1-3F39-DD4D-CFE1-8CDAC07FBD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286CD4-5D1B-8998-DF2A-CFF384ADA7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D14A74-49E0-D892-4EB2-C82551B854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72B337-A048-4806-AF07-B321D42E8FF7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12200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99FDA1-644A-4F5D-8B65-61CDF750F743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439511649"/>
      </p:ext>
    </p:extLst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55ED08-FDEA-55DF-4FB6-619C85A41E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108CB9-EED6-5434-5673-7354E3A6E5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CBD58C-9263-2E63-0FE9-44D4B31AE5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6C2FC6-D2D3-4465-8289-822A0A4A3B46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7356821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A487065-5AE7-75CB-1CB2-618FF9A88B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389ACCA-9689-31B2-6AB5-CDF58B3DBB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1F292E3-B43B-CF05-B753-B93CDE5E9E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47F11F-3ED9-44CF-A2E7-D48FFF32EF17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746692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3F09F78-BA39-F910-7FB0-71077AB154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BF90535-18B0-3488-5E41-22F0881BDC3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5F02B79-A6C4-C1B7-32DB-958F864A5E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78CFDB-86C9-46C1-830E-19DEF22A9D4F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617066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9">
            <a:extLst>
              <a:ext uri="{FF2B5EF4-FFF2-40B4-BE49-F238E27FC236}">
                <a16:creationId xmlns:a16="http://schemas.microsoft.com/office/drawing/2014/main" id="{1E9BAC7C-DA6A-E350-BEF2-FB9DEC46E9A4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it-IT" sz="1800">
              <a:latin typeface="Georgia" panose="02040502050405020303" pitchFamily="18" charset="0"/>
            </a:endParaRPr>
          </a:p>
        </p:txBody>
      </p:sp>
      <p:sp>
        <p:nvSpPr>
          <p:cNvPr id="3" name="Rettangolo 20">
            <a:extLst>
              <a:ext uri="{FF2B5EF4-FFF2-40B4-BE49-F238E27FC236}">
                <a16:creationId xmlns:a16="http://schemas.microsoft.com/office/drawing/2014/main" id="{B4BF106D-F6AD-2F22-E3E9-A1A7CE6388D3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it-IT" sz="1800">
              <a:latin typeface="Georgia" panose="02040502050405020303" pitchFamily="18" charset="0"/>
            </a:endParaRPr>
          </a:p>
        </p:txBody>
      </p:sp>
      <p:sp>
        <p:nvSpPr>
          <p:cNvPr id="4" name="Rettangolo 21">
            <a:extLst>
              <a:ext uri="{FF2B5EF4-FFF2-40B4-BE49-F238E27FC236}">
                <a16:creationId xmlns:a16="http://schemas.microsoft.com/office/drawing/2014/main" id="{0CFA4B1F-F367-B419-F366-3AADC97D30CB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it-IT" sz="1800">
              <a:latin typeface="Georgia" panose="02040502050405020303" pitchFamily="18" charset="0"/>
            </a:endParaRPr>
          </a:p>
        </p:txBody>
      </p:sp>
      <p:sp>
        <p:nvSpPr>
          <p:cNvPr id="5" name="Rettangolo 23">
            <a:extLst>
              <a:ext uri="{FF2B5EF4-FFF2-40B4-BE49-F238E27FC236}">
                <a16:creationId xmlns:a16="http://schemas.microsoft.com/office/drawing/2014/main" id="{1680125D-38B6-CD4E-C0C1-E12DB55F9848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it-IT" sz="1800">
              <a:latin typeface="Georgia" panose="02040502050405020303" pitchFamily="18" charset="0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92E9BDD5-C58F-46F3-471C-591094034E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7" name="Connettore 1 6">
            <a:extLst>
              <a:ext uri="{FF2B5EF4-FFF2-40B4-BE49-F238E27FC236}">
                <a16:creationId xmlns:a16="http://schemas.microsoft.com/office/drawing/2014/main" id="{760A6F3A-C53F-1082-DDA7-DF198E9F7E37}"/>
              </a:ext>
            </a:extLst>
          </p:cNvPr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BD9CD84A-F573-0F0A-9C60-D43858C12B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F5EB00D4-550E-0F2E-3691-98E6C9C5630B}"/>
              </a:ext>
            </a:extLst>
          </p:cNvPr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Ovale 11">
            <a:extLst>
              <a:ext uri="{FF2B5EF4-FFF2-40B4-BE49-F238E27FC236}">
                <a16:creationId xmlns:a16="http://schemas.microsoft.com/office/drawing/2014/main" id="{CEB772F5-DDA8-D3EA-14D3-19F50F723809}"/>
              </a:ext>
            </a:extLst>
          </p:cNvPr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13" name="Segnaposto data 27">
            <a:extLst>
              <a:ext uri="{FF2B5EF4-FFF2-40B4-BE49-F238E27FC236}">
                <a16:creationId xmlns:a16="http://schemas.microsoft.com/office/drawing/2014/main" id="{E2C4E99C-CEB8-BEE4-1B51-F821CBB22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E598B31-DE6A-B042-9EC9-142CD36BDD20}" type="datetimeFigureOut">
              <a:rPr lang="it-IT" altLang="it-IT"/>
              <a:pPr>
                <a:defRPr/>
              </a:pPr>
              <a:t>26/10/2023</a:t>
            </a:fld>
            <a:endParaRPr lang="it-IT" altLang="it-IT"/>
          </a:p>
        </p:txBody>
      </p:sp>
      <p:sp>
        <p:nvSpPr>
          <p:cNvPr id="14" name="Segnaposto piè di pagina 16">
            <a:extLst>
              <a:ext uri="{FF2B5EF4-FFF2-40B4-BE49-F238E27FC236}">
                <a16:creationId xmlns:a16="http://schemas.microsoft.com/office/drawing/2014/main" id="{D65405A7-9468-2C9A-EAF9-57E2F689A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5" name="Segnaposto numero diapositiva 28">
            <a:extLst>
              <a:ext uri="{FF2B5EF4-FFF2-40B4-BE49-F238E27FC236}">
                <a16:creationId xmlns:a16="http://schemas.microsoft.com/office/drawing/2014/main" id="{FBB5FD4E-8B3D-C6E2-977A-ACD7FB6DA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522D345-4119-2342-9C21-BA5A4BC94BD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302453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3" name="Segnaposto data 3">
            <a:extLst>
              <a:ext uri="{FF2B5EF4-FFF2-40B4-BE49-F238E27FC236}">
                <a16:creationId xmlns:a16="http://schemas.microsoft.com/office/drawing/2014/main" id="{D65CC9C7-0E17-BCC9-2469-94E74017C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7EA9AB4-4765-CF42-9083-89DABDB36C4B}" type="datetimeFigureOut">
              <a:rPr lang="it-IT" altLang="it-IT"/>
              <a:pPr>
                <a:defRPr/>
              </a:pPr>
              <a:t>26/10/2023</a:t>
            </a:fld>
            <a:endParaRPr lang="it-IT" altLang="it-IT"/>
          </a:p>
        </p:txBody>
      </p:sp>
      <p:sp>
        <p:nvSpPr>
          <p:cNvPr id="4" name="Segnaposto piè di pagina 4">
            <a:extLst>
              <a:ext uri="{FF2B5EF4-FFF2-40B4-BE49-F238E27FC236}">
                <a16:creationId xmlns:a16="http://schemas.microsoft.com/office/drawing/2014/main" id="{620587E5-126A-F2D5-E834-B5E565984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>
            <a:extLst>
              <a:ext uri="{FF2B5EF4-FFF2-40B4-BE49-F238E27FC236}">
                <a16:creationId xmlns:a16="http://schemas.microsoft.com/office/drawing/2014/main" id="{1E0F1853-80E1-E099-27D9-AD36ABCC7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5DACC3D-9217-A947-9CA0-DBDE28A7BCF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146591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19">
            <a:extLst>
              <a:ext uri="{FF2B5EF4-FFF2-40B4-BE49-F238E27FC236}">
                <a16:creationId xmlns:a16="http://schemas.microsoft.com/office/drawing/2014/main" id="{58B82BB6-09D7-CD15-9F4F-049FBF76120A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it-IT" sz="1800">
              <a:latin typeface="Georgia" panose="02040502050405020303" pitchFamily="18" charset="0"/>
            </a:endParaRPr>
          </a:p>
        </p:txBody>
      </p:sp>
      <p:sp>
        <p:nvSpPr>
          <p:cNvPr id="5" name="Rettangolo 20">
            <a:extLst>
              <a:ext uri="{FF2B5EF4-FFF2-40B4-BE49-F238E27FC236}">
                <a16:creationId xmlns:a16="http://schemas.microsoft.com/office/drawing/2014/main" id="{53715CA6-6FF9-3003-42B2-86A9CC70B9B2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it-IT" sz="1800">
              <a:latin typeface="Georgia" panose="02040502050405020303" pitchFamily="18" charset="0"/>
            </a:endParaRPr>
          </a:p>
        </p:txBody>
      </p:sp>
      <p:sp>
        <p:nvSpPr>
          <p:cNvPr id="6" name="Rettangolo 21">
            <a:extLst>
              <a:ext uri="{FF2B5EF4-FFF2-40B4-BE49-F238E27FC236}">
                <a16:creationId xmlns:a16="http://schemas.microsoft.com/office/drawing/2014/main" id="{1545F565-D3A3-0CA7-1026-F25B30EB4A15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it-IT" sz="1800">
              <a:latin typeface="Georgia" panose="02040502050405020303" pitchFamily="18" charset="0"/>
            </a:endParaRPr>
          </a:p>
        </p:txBody>
      </p:sp>
      <p:sp>
        <p:nvSpPr>
          <p:cNvPr id="7" name="Rettangolo 23">
            <a:extLst>
              <a:ext uri="{FF2B5EF4-FFF2-40B4-BE49-F238E27FC236}">
                <a16:creationId xmlns:a16="http://schemas.microsoft.com/office/drawing/2014/main" id="{60235E14-E844-5D57-F6CD-A9D910AE2A5E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it-IT" sz="1800">
              <a:latin typeface="Georgia" panose="02040502050405020303" pitchFamily="18" charset="0"/>
            </a:endParaRPr>
          </a:p>
        </p:txBody>
      </p:sp>
      <p:sp>
        <p:nvSpPr>
          <p:cNvPr id="8" name="Rettangolo 24">
            <a:extLst>
              <a:ext uri="{FF2B5EF4-FFF2-40B4-BE49-F238E27FC236}">
                <a16:creationId xmlns:a16="http://schemas.microsoft.com/office/drawing/2014/main" id="{A2063DE1-8B02-CF2A-B1BF-374AD546D8F5}"/>
              </a:ext>
            </a:extLst>
          </p:cNvPr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it-IT" sz="1800">
              <a:latin typeface="Georgia" panose="02040502050405020303" pitchFamily="18" charset="0"/>
            </a:endParaRPr>
          </a:p>
        </p:txBody>
      </p:sp>
      <p:sp>
        <p:nvSpPr>
          <p:cNvPr id="9" name="Rettangolo 25">
            <a:extLst>
              <a:ext uri="{FF2B5EF4-FFF2-40B4-BE49-F238E27FC236}">
                <a16:creationId xmlns:a16="http://schemas.microsoft.com/office/drawing/2014/main" id="{7BAC6FA6-C546-44A3-3921-D901DF6BD1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it-IT" sz="1800">
              <a:latin typeface="Georgia" panose="02040502050405020303" pitchFamily="18" charset="0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59EEE7DF-AFEA-CF56-5499-6F011645A8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64693-7C81-79B6-E8D0-DB8E9E426F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12" name="Connettore 1 11">
            <a:extLst>
              <a:ext uri="{FF2B5EF4-FFF2-40B4-BE49-F238E27FC236}">
                <a16:creationId xmlns:a16="http://schemas.microsoft.com/office/drawing/2014/main" id="{3E72E405-D533-D3A0-143D-EF29FB0EAC4D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3" name="Ovale 12">
            <a:extLst>
              <a:ext uri="{FF2B5EF4-FFF2-40B4-BE49-F238E27FC236}">
                <a16:creationId xmlns:a16="http://schemas.microsoft.com/office/drawing/2014/main" id="{6D39C785-B82E-8FB8-78AF-BA206A53A61F}"/>
              </a:ext>
            </a:extLst>
          </p:cNvPr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e 13">
            <a:extLst>
              <a:ext uri="{FF2B5EF4-FFF2-40B4-BE49-F238E27FC236}">
                <a16:creationId xmlns:a16="http://schemas.microsoft.com/office/drawing/2014/main" id="{B772D6B1-FCC6-704F-1E76-CB3D84A4D7AC}"/>
              </a:ext>
            </a:extLst>
          </p:cNvPr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15" name="Segnaposto piè di pagina 4">
            <a:extLst>
              <a:ext uri="{FF2B5EF4-FFF2-40B4-BE49-F238E27FC236}">
                <a16:creationId xmlns:a16="http://schemas.microsoft.com/office/drawing/2014/main" id="{4B4FAF6D-F45A-285C-10A9-BAF487FB04E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6" name="Segnaposto data 3">
            <a:extLst>
              <a:ext uri="{FF2B5EF4-FFF2-40B4-BE49-F238E27FC236}">
                <a16:creationId xmlns:a16="http://schemas.microsoft.com/office/drawing/2014/main" id="{82CF9BC0-A553-359A-1059-DDCB0E9538C8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0237D12-FDA0-5E40-BA9D-54555F353A3E}" type="datetimeFigureOut">
              <a:rPr lang="it-IT" altLang="it-IT"/>
              <a:pPr>
                <a:defRPr/>
              </a:pPr>
              <a:t>26/10/2023</a:t>
            </a:fld>
            <a:endParaRPr lang="it-IT" altLang="it-IT"/>
          </a:p>
        </p:txBody>
      </p:sp>
      <p:sp>
        <p:nvSpPr>
          <p:cNvPr id="17" name="Segnaposto numero diapositiva 5">
            <a:extLst>
              <a:ext uri="{FF2B5EF4-FFF2-40B4-BE49-F238E27FC236}">
                <a16:creationId xmlns:a16="http://schemas.microsoft.com/office/drawing/2014/main" id="{34AB4A3E-FE43-7DAC-EAC4-B542C2FE8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ABEE4C0-9A5A-2143-BB3C-B9B4A4B91CD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710170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nettore 1 19">
            <a:extLst>
              <a:ext uri="{FF2B5EF4-FFF2-40B4-BE49-F238E27FC236}">
                <a16:creationId xmlns:a16="http://schemas.microsoft.com/office/drawing/2014/main" id="{5118EB6A-0E94-E5A0-F1CC-CC337AE5C3E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10" name="Segnaposto contenuto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12" name="Segnaposto contenuto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4">
            <a:extLst>
              <a:ext uri="{FF2B5EF4-FFF2-40B4-BE49-F238E27FC236}">
                <a16:creationId xmlns:a16="http://schemas.microsoft.com/office/drawing/2014/main" id="{3AF6AED0-24F5-49DD-A257-C9AB916CF3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83FC10C-724A-1749-A7DB-8102DD892588}" type="datetimeFigureOut">
              <a:rPr lang="it-IT" altLang="it-IT"/>
              <a:pPr>
                <a:defRPr/>
              </a:pPr>
              <a:t>26/10/2023</a:t>
            </a:fld>
            <a:endParaRPr lang="it-IT" altLang="it-IT"/>
          </a:p>
        </p:txBody>
      </p:sp>
      <p:sp>
        <p:nvSpPr>
          <p:cNvPr id="5" name="Segnaposto piè di pagina 5">
            <a:extLst>
              <a:ext uri="{FF2B5EF4-FFF2-40B4-BE49-F238E27FC236}">
                <a16:creationId xmlns:a16="http://schemas.microsoft.com/office/drawing/2014/main" id="{B20917D4-8679-0E9D-EF6C-A680DDBF4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6">
            <a:extLst>
              <a:ext uri="{FF2B5EF4-FFF2-40B4-BE49-F238E27FC236}">
                <a16:creationId xmlns:a16="http://schemas.microsoft.com/office/drawing/2014/main" id="{5FEF3791-EB00-4DA3-2967-3E5993D09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0DE6A7C-F5A6-5440-95A1-3689078D617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8963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nettore 1 19">
            <a:extLst>
              <a:ext uri="{FF2B5EF4-FFF2-40B4-BE49-F238E27FC236}">
                <a16:creationId xmlns:a16="http://schemas.microsoft.com/office/drawing/2014/main" id="{1D9C8968-1374-19F9-673A-66D7715CDF0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" name="Rettangolo 20">
            <a:extLst>
              <a:ext uri="{FF2B5EF4-FFF2-40B4-BE49-F238E27FC236}">
                <a16:creationId xmlns:a16="http://schemas.microsoft.com/office/drawing/2014/main" id="{CDB00FA0-6F6C-A68D-2E55-3D7EA1EAD0B0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it-IT" sz="1800">
              <a:latin typeface="Georgia" panose="02040502050405020303" pitchFamily="18" charset="0"/>
            </a:endParaRPr>
          </a:p>
        </p:txBody>
      </p:sp>
      <p:sp>
        <p:nvSpPr>
          <p:cNvPr id="6" name="Rettangolo 21">
            <a:extLst>
              <a:ext uri="{FF2B5EF4-FFF2-40B4-BE49-F238E27FC236}">
                <a16:creationId xmlns:a16="http://schemas.microsoft.com/office/drawing/2014/main" id="{4AD95FD4-73D5-AC7C-AA3C-89995A32883A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it-IT" sz="1800">
              <a:latin typeface="Georgia" panose="02040502050405020303" pitchFamily="18" charset="0"/>
            </a:endParaRPr>
          </a:p>
        </p:txBody>
      </p:sp>
      <p:sp>
        <p:nvSpPr>
          <p:cNvPr id="7" name="Rettangolo 23">
            <a:extLst>
              <a:ext uri="{FF2B5EF4-FFF2-40B4-BE49-F238E27FC236}">
                <a16:creationId xmlns:a16="http://schemas.microsoft.com/office/drawing/2014/main" id="{33B6B7A7-9D2E-6329-36BE-FFBD4FA4EF8F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it-IT" sz="1800">
              <a:latin typeface="Georgia" panose="02040502050405020303" pitchFamily="18" charset="0"/>
            </a:endParaRPr>
          </a:p>
        </p:txBody>
      </p:sp>
      <p:sp>
        <p:nvSpPr>
          <p:cNvPr id="8" name="Rettangolo 24">
            <a:extLst>
              <a:ext uri="{FF2B5EF4-FFF2-40B4-BE49-F238E27FC236}">
                <a16:creationId xmlns:a16="http://schemas.microsoft.com/office/drawing/2014/main" id="{8C40A15E-7DC3-5628-57DC-E34F2E1F1D4E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it-IT" sz="1800">
              <a:latin typeface="Georgia" panose="02040502050405020303" pitchFamily="18" charset="0"/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36BB1CA7-3D8E-FBC7-9BAC-4DD25A91B535}"/>
              </a:ext>
            </a:extLst>
          </p:cNvPr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B18CC91B-FD54-00CA-2634-0F01FE2F51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1" name="Connettore 1 10">
            <a:extLst>
              <a:ext uri="{FF2B5EF4-FFF2-40B4-BE49-F238E27FC236}">
                <a16:creationId xmlns:a16="http://schemas.microsoft.com/office/drawing/2014/main" id="{3E96FBC2-D64B-ED83-3C93-91C673CAE478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2B52D80-9FDC-523B-CB2A-6CA65387E7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13" name="Ovale 12">
            <a:extLst>
              <a:ext uri="{FF2B5EF4-FFF2-40B4-BE49-F238E27FC236}">
                <a16:creationId xmlns:a16="http://schemas.microsoft.com/office/drawing/2014/main" id="{9ECB9DDB-0632-9A9C-ABC1-357E8EFE890B}"/>
              </a:ext>
            </a:extLst>
          </p:cNvPr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e 13">
            <a:extLst>
              <a:ext uri="{FF2B5EF4-FFF2-40B4-BE49-F238E27FC236}">
                <a16:creationId xmlns:a16="http://schemas.microsoft.com/office/drawing/2014/main" id="{52FB0A35-F8A2-7623-7232-1ECE6068EB50}"/>
              </a:ext>
            </a:extLst>
          </p:cNvPr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24" name="Segnaposto contenuto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26" name="Segnaposto contenuto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23" name="Titolo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15" name="Segnaposto data 6">
            <a:extLst>
              <a:ext uri="{FF2B5EF4-FFF2-40B4-BE49-F238E27FC236}">
                <a16:creationId xmlns:a16="http://schemas.microsoft.com/office/drawing/2014/main" id="{5D479056-4659-A705-D76D-2B68A3420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44B192D-ED05-974B-970A-C7855B777E3F}" type="datetimeFigureOut">
              <a:rPr lang="it-IT" altLang="it-IT"/>
              <a:pPr>
                <a:defRPr/>
              </a:pPr>
              <a:t>26/10/2023</a:t>
            </a:fld>
            <a:endParaRPr lang="it-IT" altLang="it-IT"/>
          </a:p>
        </p:txBody>
      </p:sp>
      <p:sp>
        <p:nvSpPr>
          <p:cNvPr id="16" name="Segnaposto piè di pagina 7">
            <a:extLst>
              <a:ext uri="{FF2B5EF4-FFF2-40B4-BE49-F238E27FC236}">
                <a16:creationId xmlns:a16="http://schemas.microsoft.com/office/drawing/2014/main" id="{00670B6B-6D04-E884-AB91-56409EB89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7" name="Segnaposto numero diapositiva 8">
            <a:extLst>
              <a:ext uri="{FF2B5EF4-FFF2-40B4-BE49-F238E27FC236}">
                <a16:creationId xmlns:a16="http://schemas.microsoft.com/office/drawing/2014/main" id="{6E021688-5521-A75E-416F-B80D57F28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3AB149F-069B-234E-9AD1-B8C34D01EAD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503829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FF07AF80-6847-7202-A190-5CFEBBD08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386C027-87E3-5449-B1D9-A86167B58BC8}" type="datetimeFigureOut">
              <a:rPr lang="it-IT" altLang="it-IT"/>
              <a:pPr>
                <a:defRPr/>
              </a:pPr>
              <a:t>26/10/2023</a:t>
            </a:fld>
            <a:endParaRPr lang="it-IT" alt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F3F8AEC-BAFF-5C09-2AA3-C9CB8E9C8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D3282D7-E655-086C-6778-8B2B12854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8156D5B-A838-6F41-A6D3-447EAE175A4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111559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9">
            <a:extLst>
              <a:ext uri="{FF2B5EF4-FFF2-40B4-BE49-F238E27FC236}">
                <a16:creationId xmlns:a16="http://schemas.microsoft.com/office/drawing/2014/main" id="{A824CC37-0F0B-7CEE-63D9-6B705C4E94B1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it-IT" sz="1800">
              <a:latin typeface="Georgia" panose="02040502050405020303" pitchFamily="18" charset="0"/>
            </a:endParaRPr>
          </a:p>
        </p:txBody>
      </p:sp>
      <p:sp>
        <p:nvSpPr>
          <p:cNvPr id="3" name="Rettangolo 20">
            <a:extLst>
              <a:ext uri="{FF2B5EF4-FFF2-40B4-BE49-F238E27FC236}">
                <a16:creationId xmlns:a16="http://schemas.microsoft.com/office/drawing/2014/main" id="{34A94139-1770-C7D1-D164-4DFEE17B2416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it-IT" sz="1800">
              <a:latin typeface="Georgia" panose="02040502050405020303" pitchFamily="18" charset="0"/>
            </a:endParaRPr>
          </a:p>
        </p:txBody>
      </p:sp>
      <p:sp>
        <p:nvSpPr>
          <p:cNvPr id="4" name="Rettangolo 21">
            <a:extLst>
              <a:ext uri="{FF2B5EF4-FFF2-40B4-BE49-F238E27FC236}">
                <a16:creationId xmlns:a16="http://schemas.microsoft.com/office/drawing/2014/main" id="{63A87DD3-E11A-D6FA-7FA4-227B3D7557CC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it-IT" sz="1800">
              <a:latin typeface="Georgia" panose="02040502050405020303" pitchFamily="18" charset="0"/>
            </a:endParaRPr>
          </a:p>
        </p:txBody>
      </p:sp>
      <p:sp>
        <p:nvSpPr>
          <p:cNvPr id="5" name="Rettangolo 23">
            <a:extLst>
              <a:ext uri="{FF2B5EF4-FFF2-40B4-BE49-F238E27FC236}">
                <a16:creationId xmlns:a16="http://schemas.microsoft.com/office/drawing/2014/main" id="{B66876BF-0257-CFCD-77A2-C95DDD365346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it-IT" sz="1800">
              <a:latin typeface="Georgia" panose="02040502050405020303" pitchFamily="18" charset="0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40B352BA-F205-8C59-14BC-75512B29EA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46C30289-D1D4-9394-DC31-588ADF6EAE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8" name="Segnaposto data 1">
            <a:extLst>
              <a:ext uri="{FF2B5EF4-FFF2-40B4-BE49-F238E27FC236}">
                <a16:creationId xmlns:a16="http://schemas.microsoft.com/office/drawing/2014/main" id="{EF01A303-81CC-4900-8F48-71C2E88BE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31914A5-EFCF-7649-BE2E-8B80078221F3}" type="datetimeFigureOut">
              <a:rPr lang="it-IT" altLang="it-IT"/>
              <a:pPr>
                <a:defRPr/>
              </a:pPr>
              <a:t>26/10/2023</a:t>
            </a:fld>
            <a:endParaRPr lang="it-IT" altLang="it-IT"/>
          </a:p>
        </p:txBody>
      </p:sp>
      <p:sp>
        <p:nvSpPr>
          <p:cNvPr id="9" name="Segnaposto piè di pagina 2">
            <a:extLst>
              <a:ext uri="{FF2B5EF4-FFF2-40B4-BE49-F238E27FC236}">
                <a16:creationId xmlns:a16="http://schemas.microsoft.com/office/drawing/2014/main" id="{329EF5B5-3831-A336-B691-A7A992902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" name="Segnaposto numero diapositiva 3">
            <a:extLst>
              <a:ext uri="{FF2B5EF4-FFF2-40B4-BE49-F238E27FC236}">
                <a16:creationId xmlns:a16="http://schemas.microsoft.com/office/drawing/2014/main" id="{89A1D351-7117-3884-2BBA-0E8FF0DC5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01D2FFC-7DD4-3744-9D57-333561C90FF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7713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5F946B-A61F-4BAF-BBEC-8C8A1181FC2F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773582799"/>
      </p:ext>
    </p:extLst>
  </p:cSld>
  <p:clrMapOvr>
    <a:masterClrMapping/>
  </p:clrMapOvr>
  <p:transition spd="slow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0E7842F9-36C5-8F86-CBF6-88D0F9BF14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5" name="Rettangolo 20">
            <a:extLst>
              <a:ext uri="{FF2B5EF4-FFF2-40B4-BE49-F238E27FC236}">
                <a16:creationId xmlns:a16="http://schemas.microsoft.com/office/drawing/2014/main" id="{D22C5129-DC3E-B343-FE0C-77D0977A5137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it-IT" sz="1800">
              <a:latin typeface="Georgia" panose="02040502050405020303" pitchFamily="18" charset="0"/>
            </a:endParaRPr>
          </a:p>
        </p:txBody>
      </p:sp>
      <p:sp>
        <p:nvSpPr>
          <p:cNvPr id="6" name="Rettangolo 21">
            <a:extLst>
              <a:ext uri="{FF2B5EF4-FFF2-40B4-BE49-F238E27FC236}">
                <a16:creationId xmlns:a16="http://schemas.microsoft.com/office/drawing/2014/main" id="{177BD122-F83B-513A-3FEE-9F64F0598A65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it-IT" sz="1800">
              <a:latin typeface="Georgia" panose="02040502050405020303" pitchFamily="18" charset="0"/>
            </a:endParaRPr>
          </a:p>
        </p:txBody>
      </p:sp>
      <p:sp>
        <p:nvSpPr>
          <p:cNvPr id="7" name="Rettangolo 23">
            <a:extLst>
              <a:ext uri="{FF2B5EF4-FFF2-40B4-BE49-F238E27FC236}">
                <a16:creationId xmlns:a16="http://schemas.microsoft.com/office/drawing/2014/main" id="{1DD94B36-0AB5-8B25-E06E-CD7F731D9B12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it-IT" sz="1800">
              <a:latin typeface="Georgia" panose="02040502050405020303" pitchFamily="18" charset="0"/>
            </a:endParaRPr>
          </a:p>
        </p:txBody>
      </p:sp>
      <p:sp>
        <p:nvSpPr>
          <p:cNvPr id="8" name="Rettangolo 24">
            <a:extLst>
              <a:ext uri="{FF2B5EF4-FFF2-40B4-BE49-F238E27FC236}">
                <a16:creationId xmlns:a16="http://schemas.microsoft.com/office/drawing/2014/main" id="{00639AEF-40FD-F419-3789-7CA4D2C48C67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it-IT" sz="1800">
              <a:latin typeface="Georgia" panose="02040502050405020303" pitchFamily="18" charset="0"/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CB7A69C4-8179-016D-4B8E-29EF0AC42B15}"/>
              </a:ext>
            </a:extLst>
          </p:cNvPr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5D719B7E-9631-FF23-A93E-76AC9C3A88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11" name="Connettore 1 10">
            <a:extLst>
              <a:ext uri="{FF2B5EF4-FFF2-40B4-BE49-F238E27FC236}">
                <a16:creationId xmlns:a16="http://schemas.microsoft.com/office/drawing/2014/main" id="{BF0449CC-3AC7-8926-A61A-CB0AEBC94EE7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2" name="Ovale 11">
            <a:extLst>
              <a:ext uri="{FF2B5EF4-FFF2-40B4-BE49-F238E27FC236}">
                <a16:creationId xmlns:a16="http://schemas.microsoft.com/office/drawing/2014/main" id="{83F7B90C-E380-1E89-EF85-42382EF2FB04}"/>
              </a:ext>
            </a:extLst>
          </p:cNvPr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Ovale 12">
            <a:extLst>
              <a:ext uri="{FF2B5EF4-FFF2-40B4-BE49-F238E27FC236}">
                <a16:creationId xmlns:a16="http://schemas.microsoft.com/office/drawing/2014/main" id="{55CDBDFF-3CA1-465B-85F7-15CAC609B278}"/>
              </a:ext>
            </a:extLst>
          </p:cNvPr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F2B41354-F4B7-6731-F7B7-5CC4EFCAB2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20" name="Segnaposto contenuto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15" name="Segnaposto numero diapositiva 6">
            <a:extLst>
              <a:ext uri="{FF2B5EF4-FFF2-40B4-BE49-F238E27FC236}">
                <a16:creationId xmlns:a16="http://schemas.microsoft.com/office/drawing/2014/main" id="{89EB3F80-06F4-004C-C448-D5A4CFD04B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B3D008D-EC82-384E-BB3D-9B5CF863158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16" name="Segnaposto data 4">
            <a:extLst>
              <a:ext uri="{FF2B5EF4-FFF2-40B4-BE49-F238E27FC236}">
                <a16:creationId xmlns:a16="http://schemas.microsoft.com/office/drawing/2014/main" id="{E98E10E1-AF73-CECB-8119-99B9267F3C4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400A1C6-5BA6-D141-829B-72E67D3550F8}" type="datetimeFigureOut">
              <a:rPr lang="it-IT" altLang="it-IT"/>
              <a:pPr>
                <a:defRPr/>
              </a:pPr>
              <a:t>26/10/2023</a:t>
            </a:fld>
            <a:endParaRPr lang="it-IT" altLang="it-IT"/>
          </a:p>
        </p:txBody>
      </p:sp>
      <p:sp>
        <p:nvSpPr>
          <p:cNvPr id="17" name="Segnaposto piè di pagina 5">
            <a:extLst>
              <a:ext uri="{FF2B5EF4-FFF2-40B4-BE49-F238E27FC236}">
                <a16:creationId xmlns:a16="http://schemas.microsoft.com/office/drawing/2014/main" id="{DA5C598C-247A-6EB6-DA47-48CABE69C68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46863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nettore 1 4">
            <a:extLst>
              <a:ext uri="{FF2B5EF4-FFF2-40B4-BE49-F238E27FC236}">
                <a16:creationId xmlns:a16="http://schemas.microsoft.com/office/drawing/2014/main" id="{7D7EC72D-2EF8-CA8F-BD60-B870199D3BD9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6" name="Rettangolo 20">
            <a:extLst>
              <a:ext uri="{FF2B5EF4-FFF2-40B4-BE49-F238E27FC236}">
                <a16:creationId xmlns:a16="http://schemas.microsoft.com/office/drawing/2014/main" id="{87379851-95F2-70E7-1FC3-F618664ABDD8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it-IT" sz="1800">
              <a:latin typeface="Georgia" panose="02040502050405020303" pitchFamily="18" charset="0"/>
            </a:endParaRPr>
          </a:p>
        </p:txBody>
      </p:sp>
      <p:sp>
        <p:nvSpPr>
          <p:cNvPr id="7" name="Rettangolo 21">
            <a:extLst>
              <a:ext uri="{FF2B5EF4-FFF2-40B4-BE49-F238E27FC236}">
                <a16:creationId xmlns:a16="http://schemas.microsoft.com/office/drawing/2014/main" id="{4FBCF6F4-BCE2-522E-A811-39F156BCD6EB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it-IT" sz="1800">
              <a:latin typeface="Georgia" panose="02040502050405020303" pitchFamily="18" charset="0"/>
            </a:endParaRPr>
          </a:p>
        </p:txBody>
      </p:sp>
      <p:sp>
        <p:nvSpPr>
          <p:cNvPr id="8" name="Rettangolo 23">
            <a:extLst>
              <a:ext uri="{FF2B5EF4-FFF2-40B4-BE49-F238E27FC236}">
                <a16:creationId xmlns:a16="http://schemas.microsoft.com/office/drawing/2014/main" id="{05BDF099-9C3A-33D5-A945-68273FA30129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it-IT" sz="1800">
              <a:latin typeface="Georgia" panose="02040502050405020303" pitchFamily="18" charset="0"/>
            </a:endParaRPr>
          </a:p>
        </p:txBody>
      </p:sp>
      <p:sp>
        <p:nvSpPr>
          <p:cNvPr id="9" name="Rettangolo 24">
            <a:extLst>
              <a:ext uri="{FF2B5EF4-FFF2-40B4-BE49-F238E27FC236}">
                <a16:creationId xmlns:a16="http://schemas.microsoft.com/office/drawing/2014/main" id="{A6526D12-11AE-542A-122F-16E0BEB245DA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it-IT" sz="1800">
              <a:latin typeface="Georgia" panose="02040502050405020303" pitchFamily="18" charset="0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8EA51414-9DA8-E928-FD07-67CCCAD4F3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F94C65B0-9F60-56CA-2987-053D1C1B5304}"/>
              </a:ext>
            </a:extLst>
          </p:cNvPr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3C350DC5-66CA-A834-8736-ABBC0606DD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13" name="Ovale 12">
            <a:extLst>
              <a:ext uri="{FF2B5EF4-FFF2-40B4-BE49-F238E27FC236}">
                <a16:creationId xmlns:a16="http://schemas.microsoft.com/office/drawing/2014/main" id="{86DF8DA1-3821-047D-C715-9AB93FB91BFD}"/>
              </a:ext>
            </a:extLst>
          </p:cNvPr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e 13">
            <a:extLst>
              <a:ext uri="{FF2B5EF4-FFF2-40B4-BE49-F238E27FC236}">
                <a16:creationId xmlns:a16="http://schemas.microsoft.com/office/drawing/2014/main" id="{D7CF430E-8A88-4D35-1C8C-84E57F5691E7}"/>
              </a:ext>
            </a:extLst>
          </p:cNvPr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CB1B8EE5-1DB9-5825-DF28-D45B26370F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it-IT" noProof="0"/>
              <a:t>Fare clic sull'icona per inserire un'immagine</a:t>
            </a:r>
            <a:endParaRPr lang="en-US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6" name="Segnaposto numero diapositiva 6">
            <a:extLst>
              <a:ext uri="{FF2B5EF4-FFF2-40B4-BE49-F238E27FC236}">
                <a16:creationId xmlns:a16="http://schemas.microsoft.com/office/drawing/2014/main" id="{3E96BE66-EC12-DDCC-636B-FA81214A48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8A8546F-730B-DA43-88E5-EFAAF63AE8A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17" name="Segnaposto data 4">
            <a:extLst>
              <a:ext uri="{FF2B5EF4-FFF2-40B4-BE49-F238E27FC236}">
                <a16:creationId xmlns:a16="http://schemas.microsoft.com/office/drawing/2014/main" id="{3F202B8E-3C7D-BEB7-5212-6CFB17160E33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5717ADA-8DA7-3C48-B2FB-069B6FC822E6}" type="datetimeFigureOut">
              <a:rPr lang="it-IT" altLang="it-IT"/>
              <a:pPr>
                <a:defRPr/>
              </a:pPr>
              <a:t>26/10/2023</a:t>
            </a:fld>
            <a:endParaRPr lang="it-IT" altLang="it-IT"/>
          </a:p>
        </p:txBody>
      </p:sp>
      <p:sp>
        <p:nvSpPr>
          <p:cNvPr id="18" name="Segnaposto piè di pagina 5">
            <a:extLst>
              <a:ext uri="{FF2B5EF4-FFF2-40B4-BE49-F238E27FC236}">
                <a16:creationId xmlns:a16="http://schemas.microsoft.com/office/drawing/2014/main" id="{6B82E7B6-4E3C-4E09-C0CB-78B135F5C44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09590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13">
            <a:extLst>
              <a:ext uri="{FF2B5EF4-FFF2-40B4-BE49-F238E27FC236}">
                <a16:creationId xmlns:a16="http://schemas.microsoft.com/office/drawing/2014/main" id="{CCBAA0DC-D4C4-E8E5-A292-D9B88C692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07215-4920-3944-BCE4-77C21D0D3683}" type="datetimeFigureOut">
              <a:rPr lang="it-IT" altLang="it-IT"/>
              <a:pPr>
                <a:defRPr/>
              </a:pPr>
              <a:t>26/10/2023</a:t>
            </a:fld>
            <a:endParaRPr lang="it-IT" altLang="it-IT"/>
          </a:p>
        </p:txBody>
      </p:sp>
      <p:sp>
        <p:nvSpPr>
          <p:cNvPr id="5" name="Segnaposto piè di pagina 2">
            <a:extLst>
              <a:ext uri="{FF2B5EF4-FFF2-40B4-BE49-F238E27FC236}">
                <a16:creationId xmlns:a16="http://schemas.microsoft.com/office/drawing/2014/main" id="{9ECEC9D3-BD08-B8FB-B679-BD1CBD840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22">
            <a:extLst>
              <a:ext uri="{FF2B5EF4-FFF2-40B4-BE49-F238E27FC236}">
                <a16:creationId xmlns:a16="http://schemas.microsoft.com/office/drawing/2014/main" id="{DDE1AF28-20E6-FA64-958A-1A0069A9D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E80FF-367A-DE4D-8646-311783F57E4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843588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19">
            <a:extLst>
              <a:ext uri="{FF2B5EF4-FFF2-40B4-BE49-F238E27FC236}">
                <a16:creationId xmlns:a16="http://schemas.microsoft.com/office/drawing/2014/main" id="{6F244A7C-0D03-6023-332D-29B4703832EE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it-IT" sz="1800">
              <a:latin typeface="Georgia" panose="02040502050405020303" pitchFamily="18" charset="0"/>
            </a:endParaRPr>
          </a:p>
        </p:txBody>
      </p:sp>
      <p:sp>
        <p:nvSpPr>
          <p:cNvPr id="5" name="Rettangolo 20">
            <a:extLst>
              <a:ext uri="{FF2B5EF4-FFF2-40B4-BE49-F238E27FC236}">
                <a16:creationId xmlns:a16="http://schemas.microsoft.com/office/drawing/2014/main" id="{D4BA4969-2567-F11C-FB9D-3971FF60F7EE}"/>
              </a:ext>
            </a:extLst>
          </p:cNvPr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it-IT" sz="1800">
              <a:latin typeface="Georgia" panose="02040502050405020303" pitchFamily="18" charset="0"/>
            </a:endParaRPr>
          </a:p>
        </p:txBody>
      </p:sp>
      <p:sp>
        <p:nvSpPr>
          <p:cNvPr id="6" name="Rettangolo 21">
            <a:extLst>
              <a:ext uri="{FF2B5EF4-FFF2-40B4-BE49-F238E27FC236}">
                <a16:creationId xmlns:a16="http://schemas.microsoft.com/office/drawing/2014/main" id="{2DAF55AB-41EF-6974-5230-B5A43A587DF5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it-IT" sz="1800">
              <a:latin typeface="Georgia" panose="02040502050405020303" pitchFamily="18" charset="0"/>
            </a:endParaRPr>
          </a:p>
        </p:txBody>
      </p:sp>
      <p:sp>
        <p:nvSpPr>
          <p:cNvPr id="7" name="Rettangolo 23">
            <a:extLst>
              <a:ext uri="{FF2B5EF4-FFF2-40B4-BE49-F238E27FC236}">
                <a16:creationId xmlns:a16="http://schemas.microsoft.com/office/drawing/2014/main" id="{746C818A-CD75-CA42-A24E-CBA352ED9D41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it-IT" sz="1800">
              <a:latin typeface="Georgia" panose="02040502050405020303" pitchFamily="18" charset="0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480DAB31-5C95-4B96-1120-73F7C46ED2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1A716041-207F-A97F-384B-478B074A8A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10" name="Connettore 1 9">
            <a:extLst>
              <a:ext uri="{FF2B5EF4-FFF2-40B4-BE49-F238E27FC236}">
                <a16:creationId xmlns:a16="http://schemas.microsoft.com/office/drawing/2014/main" id="{FC3BDE8A-DBBA-D337-1B3E-654FE839D91A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7F81AC2E-3D07-C01F-DEFD-9F90128FC505}"/>
              </a:ext>
            </a:extLst>
          </p:cNvPr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Ovale 11">
            <a:extLst>
              <a:ext uri="{FF2B5EF4-FFF2-40B4-BE49-F238E27FC236}">
                <a16:creationId xmlns:a16="http://schemas.microsoft.com/office/drawing/2014/main" id="{3D6C1AF1-1AB7-527A-F1AC-BD230723393A}"/>
              </a:ext>
            </a:extLst>
          </p:cNvPr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13" name="Segnaposto numero diapositiva 5">
            <a:extLst>
              <a:ext uri="{FF2B5EF4-FFF2-40B4-BE49-F238E27FC236}">
                <a16:creationId xmlns:a16="http://schemas.microsoft.com/office/drawing/2014/main" id="{1DF352D6-DDED-EE4C-0558-3F5050DE1F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16C0C43-7E4B-7F47-8843-F12E130FF45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14" name="Segnaposto data 3">
            <a:extLst>
              <a:ext uri="{FF2B5EF4-FFF2-40B4-BE49-F238E27FC236}">
                <a16:creationId xmlns:a16="http://schemas.microsoft.com/office/drawing/2014/main" id="{99F9ACA4-D0AE-9353-5C05-A56FE301447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5B9F20C-7F6D-8244-A29F-30ADBA1826FD}" type="datetimeFigureOut">
              <a:rPr lang="it-IT" altLang="it-IT"/>
              <a:pPr>
                <a:defRPr/>
              </a:pPr>
              <a:t>26/10/2023</a:t>
            </a:fld>
            <a:endParaRPr lang="it-IT" altLang="it-IT"/>
          </a:p>
        </p:txBody>
      </p:sp>
      <p:sp>
        <p:nvSpPr>
          <p:cNvPr id="15" name="Segnaposto piè di pagina 4">
            <a:extLst>
              <a:ext uri="{FF2B5EF4-FFF2-40B4-BE49-F238E27FC236}">
                <a16:creationId xmlns:a16="http://schemas.microsoft.com/office/drawing/2014/main" id="{9EBD1275-08EA-7BC3-669D-F6AC4D83ABC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59165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/>
        </p:nvSpPr>
        <p:spPr>
          <a:xfrm flipV="1">
            <a:off x="4572000" y="2200275"/>
            <a:ext cx="0" cy="4187825"/>
          </a:xfrm>
          <a:prstGeom prst="line">
            <a:avLst/>
          </a:prstGeom>
          <a:ln>
            <a:solidFill>
              <a:srgbClr val="575F6D"/>
            </a:solidFill>
            <a:prstDash val="sysDash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8" name="Shape 78"/>
          <p:cNvSpPr/>
          <p:nvPr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79" name="Shape 79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80" name="Shape 80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81" name="Shape 81"/>
          <p:cNvSpPr/>
          <p:nvPr/>
        </p:nvSpPr>
        <p:spPr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82" name="Shape 82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3" name="Shape 83"/>
          <p:cNvSpPr/>
          <p:nvPr/>
        </p:nvSpPr>
        <p:spPr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84" name="Shape 84"/>
          <p:cNvSpPr/>
          <p:nvPr/>
        </p:nvSpPr>
        <p:spPr>
          <a:xfrm>
            <a:off x="152400" y="1279525"/>
            <a:ext cx="8832850" cy="0"/>
          </a:xfrm>
          <a:prstGeom prst="line">
            <a:avLst/>
          </a:prstGeom>
          <a:ln w="11430">
            <a:solidFill>
              <a:srgbClr val="9D2713"/>
            </a:solidFill>
            <a:prstDash val="sysDash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5" name="Shape 85"/>
          <p:cNvSpPr/>
          <p:nvPr/>
        </p:nvSpPr>
        <p:spPr>
          <a:xfrm>
            <a:off x="152400" y="155575"/>
            <a:ext cx="8832850" cy="6546850"/>
          </a:xfrm>
          <a:prstGeom prst="rect">
            <a:avLst/>
          </a:prstGeom>
          <a:ln>
            <a:solidFill>
              <a:srgbClr val="9D2713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86" name="Shape 86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7" name="Shape 87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>
            <a:solidFill>
              <a:srgbClr val="9D2713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8" name="Shape 88"/>
          <p:cNvSpPr>
            <a:spLocks noGrp="1"/>
          </p:cNvSpPr>
          <p:nvPr>
            <p:ph type="body" sz="quarter" idx="1"/>
          </p:nvPr>
        </p:nvSpPr>
        <p:spPr>
          <a:xfrm>
            <a:off x="301752" y="1524000"/>
            <a:ext cx="4040188" cy="732975"/>
          </a:xfrm>
          <a:prstGeom prst="rect">
            <a:avLst/>
          </a:prstGeom>
          <a:effectLst>
            <a:outerShdw blurRad="50800" dist="254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>
            <a:lvl1pPr marL="0" indent="0">
              <a:spcBef>
                <a:spcPts val="500"/>
              </a:spcBef>
              <a:buClrTx/>
              <a:buSzTx/>
              <a:buFontTx/>
              <a:buNone/>
              <a:defRPr sz="2200" b="1">
                <a:solidFill>
                  <a:srgbClr val="FFFFFF"/>
                </a:solidFill>
              </a:defRPr>
            </a:lvl1pPr>
            <a:lvl2pPr marL="0" indent="274637">
              <a:spcBef>
                <a:spcPts val="500"/>
              </a:spcBef>
              <a:buClrTx/>
              <a:buSzTx/>
              <a:buFontTx/>
              <a:buNone/>
              <a:defRPr sz="2200" b="1">
                <a:solidFill>
                  <a:srgbClr val="FFFFFF"/>
                </a:solidFill>
              </a:defRPr>
            </a:lvl2pPr>
            <a:lvl3pPr marL="0" indent="593725">
              <a:spcBef>
                <a:spcPts val="500"/>
              </a:spcBef>
              <a:buClrTx/>
              <a:buSzTx/>
              <a:buFontTx/>
              <a:buNone/>
              <a:defRPr sz="2200" b="1">
                <a:solidFill>
                  <a:srgbClr val="FFFFFF"/>
                </a:solidFill>
              </a:defRPr>
            </a:lvl3pPr>
            <a:lvl4pPr marL="0" indent="868362">
              <a:spcBef>
                <a:spcPts val="500"/>
              </a:spcBef>
              <a:buClrTx/>
              <a:buSzTx/>
              <a:buFontTx/>
              <a:buNone/>
              <a:defRPr sz="2200" b="1">
                <a:solidFill>
                  <a:srgbClr val="FFFFFF"/>
                </a:solidFill>
              </a:defRPr>
            </a:lvl4pPr>
            <a:lvl5pPr marL="0" indent="1143000">
              <a:spcBef>
                <a:spcPts val="500"/>
              </a:spcBef>
              <a:buClrTx/>
              <a:buSzTx/>
              <a:buFontTx/>
              <a:buNone/>
              <a:defRPr sz="2200" b="1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9" name="Shape 89"/>
          <p:cNvSpPr>
            <a:spLocks noGrp="1"/>
          </p:cNvSpPr>
          <p:nvPr>
            <p:ph type="body" sz="quarter" idx="13"/>
          </p:nvPr>
        </p:nvSpPr>
        <p:spPr>
          <a:xfrm>
            <a:off x="4791330" y="1524000"/>
            <a:ext cx="4041776" cy="731521"/>
          </a:xfrm>
          <a:prstGeom prst="rect">
            <a:avLst/>
          </a:prstGeom>
          <a:effectLst>
            <a:outerShdw blurRad="50800" dist="254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indent="0">
              <a:spcBef>
                <a:spcPts val="500"/>
              </a:spcBef>
              <a:buClrTx/>
              <a:buSzTx/>
              <a:buFontTx/>
              <a:buNone/>
              <a:defRPr sz="2200" b="1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0" name="Shape 9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D2512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91" name="Shape 91"/>
          <p:cNvSpPr>
            <a:spLocks noGrp="1"/>
          </p:cNvSpPr>
          <p:nvPr>
            <p:ph type="sldNum" sz="quarter" idx="2"/>
          </p:nvPr>
        </p:nvSpPr>
        <p:spPr>
          <a:xfrm>
            <a:off x="4413914" y="1097280"/>
            <a:ext cx="316172" cy="3327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2575015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F88068-5FE5-4196-A7AF-66B80D48CA05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374558651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8385A7-696F-4046-BA3A-D7371FF6D984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766195398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56D169-8396-4F93-8EB7-CB40BEEE6EB9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987398904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CBDADC-5F7D-4CD0-9786-8DE06066EC3D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048473288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79AD6F-B394-4EFA-9BBB-D2E643978C4F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744886948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4C5ED0-4158-4555-BE20-FC79333641E2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587348807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n-US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n-US"/>
              <a:t>Fare clic per modificare gli stili del testo dello schema</a:t>
            </a:r>
          </a:p>
          <a:p>
            <a:pPr lvl="1"/>
            <a:r>
              <a:rPr lang="it-IT" altLang="en-US"/>
              <a:t>Secondo livello</a:t>
            </a:r>
          </a:p>
          <a:p>
            <a:pPr lvl="2"/>
            <a:r>
              <a:rPr lang="it-IT" altLang="en-US"/>
              <a:t>Terzo livello</a:t>
            </a:r>
          </a:p>
          <a:p>
            <a:pPr lvl="3"/>
            <a:r>
              <a:rPr lang="it-IT" altLang="en-US"/>
              <a:t>Quarto livello</a:t>
            </a:r>
          </a:p>
          <a:p>
            <a:pPr lvl="4"/>
            <a:r>
              <a:rPr lang="it-IT" altLang="en-US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C2A2AA38-C555-4090-929E-D0AACECF1D06}" type="slidenum">
              <a:rPr lang="it-IT" altLang="en-US"/>
              <a:pPr/>
              <a:t>‹N›</a:t>
            </a:fld>
            <a:endParaRPr lang="it-IT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MS PGothic" panose="020B0600070205080204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MS PGothic" panose="020B0600070205080204" pitchFamily="34" charset="-128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MS PGothic" panose="020B0600070205080204" pitchFamily="34" charset="-128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MS PGothic" panose="020B0600070205080204" pitchFamily="34" charset="-128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MS PGothic" panose="020B0600070205080204" pitchFamily="34" charset="-128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E02BD32-CEAB-FD32-66AF-7728A618A6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5C2DB13-ED87-1E30-E13F-A3E10EADFA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505FA2C-842F-ABF8-D088-4B819934340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8D3A6A6-D87C-1D29-A295-CD44A216C5E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24E778C-AE3A-843E-7338-A67B4B1B413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A3E96C84-EE73-425C-BEDB-35325B40C5FF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15427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MS PGothic" panose="020B0600070205080204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MS PGothic" panose="020B0600070205080204" pitchFamily="34" charset="-128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MS PGothic" panose="020B0600070205080204" pitchFamily="34" charset="-128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MS PGothic" panose="020B0600070205080204" pitchFamily="34" charset="-128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MS PGothic" panose="020B0600070205080204" pitchFamily="34" charset="-128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ttangolo 16">
            <a:extLst>
              <a:ext uri="{FF2B5EF4-FFF2-40B4-BE49-F238E27FC236}">
                <a16:creationId xmlns:a16="http://schemas.microsoft.com/office/drawing/2014/main" id="{37140158-A120-D6C9-3EA6-3910BE0C39F6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it-IT" sz="1800">
              <a:latin typeface="Georgia" panose="02040502050405020303" pitchFamily="18" charset="0"/>
            </a:endParaRPr>
          </a:p>
        </p:txBody>
      </p:sp>
      <p:sp>
        <p:nvSpPr>
          <p:cNvPr id="1027" name="Rettangolo 15">
            <a:extLst>
              <a:ext uri="{FF2B5EF4-FFF2-40B4-BE49-F238E27FC236}">
                <a16:creationId xmlns:a16="http://schemas.microsoft.com/office/drawing/2014/main" id="{2AC33023-5C32-AD2C-D445-6CB342A575C1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it-IT" sz="1800">
              <a:latin typeface="Georgia" panose="02040502050405020303" pitchFamily="18" charset="0"/>
            </a:endParaRPr>
          </a:p>
        </p:txBody>
      </p:sp>
      <p:sp>
        <p:nvSpPr>
          <p:cNvPr id="1028" name="Rettangolo 17">
            <a:extLst>
              <a:ext uri="{FF2B5EF4-FFF2-40B4-BE49-F238E27FC236}">
                <a16:creationId xmlns:a16="http://schemas.microsoft.com/office/drawing/2014/main" id="{6E5E85D1-3A2E-0942-82A4-968D1EEE65C9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it-IT" sz="1800">
              <a:latin typeface="Georgia" panose="02040502050405020303" pitchFamily="18" charset="0"/>
            </a:endParaRPr>
          </a:p>
        </p:txBody>
      </p:sp>
      <p:sp>
        <p:nvSpPr>
          <p:cNvPr id="1029" name="Rettangolo 18">
            <a:extLst>
              <a:ext uri="{FF2B5EF4-FFF2-40B4-BE49-F238E27FC236}">
                <a16:creationId xmlns:a16="http://schemas.microsoft.com/office/drawing/2014/main" id="{9568E302-7099-7A8D-C87A-49EDCF3CD6E1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it-IT" sz="1800">
              <a:latin typeface="Georgia" panose="02040502050405020303" pitchFamily="18" charset="0"/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D4DC4F13-8A9E-D4BB-EF8E-305563CDC5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4" name="Segnaposto data 13">
            <a:extLst>
              <a:ext uri="{FF2B5EF4-FFF2-40B4-BE49-F238E27FC236}">
                <a16:creationId xmlns:a16="http://schemas.microsoft.com/office/drawing/2014/main" id="{A0FEDD61-A4AD-BEAA-1E17-F606221B4B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rgbClr val="FFFFFF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6337267-8625-0743-BA2E-DDB9D6EF62AA}" type="datetimeFigureOut">
              <a:rPr lang="it-IT" altLang="it-IT"/>
              <a:pPr>
                <a:defRPr/>
              </a:pPr>
              <a:t>26/10/2023</a:t>
            </a:fld>
            <a:endParaRPr lang="it-IT" alt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A9C8E49-49A1-A8BB-53D1-4490410637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A059E92B-8278-219E-3063-CE02A26EB2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10" name="Connettore 1 9">
            <a:extLst>
              <a:ext uri="{FF2B5EF4-FFF2-40B4-BE49-F238E27FC236}">
                <a16:creationId xmlns:a16="http://schemas.microsoft.com/office/drawing/2014/main" id="{D6BDCBC7-E448-CF0D-F5E0-1961A8C39AFB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2" name="Ovale 11">
            <a:extLst>
              <a:ext uri="{FF2B5EF4-FFF2-40B4-BE49-F238E27FC236}">
                <a16:creationId xmlns:a16="http://schemas.microsoft.com/office/drawing/2014/main" id="{F601153D-678B-2792-5012-A28DB29A3E12}"/>
              </a:ext>
            </a:extLst>
          </p:cNvPr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id="{A9232EDD-BAD3-2ECE-F2BE-D7F937D5382C}"/>
              </a:ext>
            </a:extLst>
          </p:cNvPr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Segnaposto numero diapositiva 22">
            <a:extLst>
              <a:ext uri="{FF2B5EF4-FFF2-40B4-BE49-F238E27FC236}">
                <a16:creationId xmlns:a16="http://schemas.microsoft.com/office/drawing/2014/main" id="{A55AC183-B91B-D1FC-5591-1DC995EB6C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600" smtClean="0">
                <a:solidFill>
                  <a:srgbClr val="9D251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8A1E9BE-C2B1-BF42-9BE6-04EC1333ED8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1038" name="Segnaposto titolo 21">
            <a:extLst>
              <a:ext uri="{FF2B5EF4-FFF2-40B4-BE49-F238E27FC236}">
                <a16:creationId xmlns:a16="http://schemas.microsoft.com/office/drawing/2014/main" id="{E8726AAB-5A48-50E6-5778-161985ADBC6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  <a:endParaRPr lang="en-US" altLang="it-IT"/>
          </a:p>
        </p:txBody>
      </p:sp>
      <p:sp>
        <p:nvSpPr>
          <p:cNvPr id="1039" name="Segnaposto testo 12">
            <a:extLst>
              <a:ext uri="{FF2B5EF4-FFF2-40B4-BE49-F238E27FC236}">
                <a16:creationId xmlns:a16="http://schemas.microsoft.com/office/drawing/2014/main" id="{E21EC9A6-06B2-1735-42F3-F2052474B34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473556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9D251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D2512"/>
          </a:solidFill>
          <a:latin typeface="Georgia" pitchFamily="18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D2512"/>
          </a:solidFill>
          <a:latin typeface="Georgia" pitchFamily="18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D2512"/>
          </a:solidFill>
          <a:latin typeface="Georgia" pitchFamily="18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D2512"/>
          </a:solidFill>
          <a:latin typeface="Georgia" pitchFamily="18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9D2512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9D2512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9D2512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9D2512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2" charset="2"/>
        <a:buChar char=""/>
        <a:defRPr sz="27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ＭＳ Ｐゴシック" charset="0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B32C16"/>
        </a:buClr>
        <a:buSzPct val="75000"/>
        <a:buFont typeface="Wingdings 2" pitchFamily="2" charset="2"/>
        <a:buChar char="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F5CD2D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ＭＳ Ｐゴシック" charset="0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AEBAD5"/>
        </a:buClr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urb.it/persone/giuseppe-travaglini" TargetMode="External"/><Relationship Id="rId2" Type="http://schemas.openxmlformats.org/officeDocument/2006/relationships/hyperlink" Target="https://economia.uniroma2.it/faculty/148/becchetti-leonardo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hyperlink" Target="https://www.unibs.it/ugov/person/1651" TargetMode="External"/><Relationship Id="rId4" Type="http://schemas.openxmlformats.org/officeDocument/2006/relationships/hyperlink" Target="http://faculty.unibocconi.it/nicolettacorrocher/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sie-asee.it/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0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gssi.it/research-area/social-science-gssi-cities-research" TargetMode="Externa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econ.org/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1500" y="1211406"/>
            <a:ext cx="8001000" cy="2438400"/>
          </a:xfrm>
        </p:spPr>
        <p:txBody>
          <a:bodyPr anchor="ctr"/>
          <a:lstStyle/>
          <a:p>
            <a:pPr eaLnBrk="1" hangingPunct="1"/>
            <a:br>
              <a:rPr lang="it-IT" altLang="en-US" sz="4000" dirty="0"/>
            </a:br>
            <a:r>
              <a:rPr lang="it-IT" altLang="en-US" sz="3000" i="1" dirty="0">
                <a:solidFill>
                  <a:srgbClr val="244583"/>
                </a:solidFill>
                <a:latin typeface="Georgia" panose="02040502050405020303" pitchFamily="18" charset="0"/>
                <a:cs typeface="Arial"/>
              </a:rPr>
              <a:t>SOCIETA</a:t>
            </a:r>
            <a:r>
              <a:rPr lang="it-IT" altLang="it-IT" sz="3000" i="1" dirty="0">
                <a:solidFill>
                  <a:srgbClr val="244583"/>
                </a:solidFill>
                <a:latin typeface="Georgia" panose="02040502050405020303" pitchFamily="18" charset="0"/>
                <a:cs typeface="Arial"/>
              </a:rPr>
              <a:t>’</a:t>
            </a:r>
            <a:r>
              <a:rPr lang="it-IT" altLang="en-US" sz="3000" i="1" dirty="0">
                <a:solidFill>
                  <a:srgbClr val="244583"/>
                </a:solidFill>
                <a:latin typeface="Georgia" panose="02040502050405020303" pitchFamily="18" charset="0"/>
                <a:cs typeface="Arial"/>
              </a:rPr>
              <a:t> ITALIANA DI ECONOMIA</a:t>
            </a:r>
            <a:br>
              <a:rPr lang="it-IT" altLang="en-US" sz="3200" i="1" dirty="0">
                <a:solidFill>
                  <a:srgbClr val="244583"/>
                </a:solidFill>
                <a:latin typeface="Georgia" panose="02040502050405020303" pitchFamily="18" charset="0"/>
                <a:cs typeface="Arial"/>
              </a:rPr>
            </a:br>
            <a:r>
              <a:rPr lang="it-IT" altLang="en-US" sz="3200" i="1" dirty="0">
                <a:solidFill>
                  <a:srgbClr val="244583"/>
                </a:solidFill>
                <a:latin typeface="Georgia" panose="02040502050405020303" pitchFamily="18" charset="0"/>
                <a:cs typeface="Arial"/>
              </a:rPr>
              <a:t> 64ª Riunione Scientifica Annuale</a:t>
            </a:r>
            <a:br>
              <a:rPr lang="it-IT" altLang="en-US" sz="3200" b="1" dirty="0">
                <a:latin typeface="Times New Roman" panose="02020603050405020304" pitchFamily="18" charset="0"/>
              </a:rPr>
            </a:br>
            <a:endParaRPr lang="it-IT" altLang="en-US" sz="2000" b="1" dirty="0">
              <a:latin typeface="Times New Roman" panose="02020603050405020304" pitchFamily="18" charset="0"/>
            </a:endParaRPr>
          </a:p>
        </p:txBody>
      </p:sp>
      <p:sp>
        <p:nvSpPr>
          <p:cNvPr id="307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649806"/>
            <a:ext cx="6400800" cy="1752600"/>
          </a:xfrm>
        </p:spPr>
        <p:txBody>
          <a:bodyPr/>
          <a:lstStyle/>
          <a:p>
            <a:pPr eaLnBrk="1" hangingPunct="1"/>
            <a:r>
              <a:rPr lang="it-IT" altLang="en-US" sz="3200" b="1" dirty="0">
                <a:solidFill>
                  <a:srgbClr val="244583"/>
                </a:solidFill>
                <a:latin typeface="Georgia" panose="02040502050405020303" pitchFamily="18" charset="0"/>
                <a:cs typeface="+mj-cs"/>
              </a:rPr>
              <a:t>Assemblea ordinaria dei soci</a:t>
            </a:r>
          </a:p>
          <a:p>
            <a:pPr eaLnBrk="1" hangingPunct="1"/>
            <a:r>
              <a:rPr lang="it-IT" altLang="en-US" sz="3200" b="1" dirty="0">
                <a:solidFill>
                  <a:srgbClr val="244583"/>
                </a:solidFill>
                <a:latin typeface="Georgia" panose="02040502050405020303" pitchFamily="18" charset="0"/>
                <a:cs typeface="+mj-cs"/>
              </a:rPr>
              <a:t>20 ottobre 2023 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4A11898D-A2BB-42EC-A2AE-28D91A7927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493726"/>
            <a:ext cx="1447800" cy="1447800"/>
          </a:xfrm>
          <a:prstGeom prst="rect">
            <a:avLst/>
          </a:prstGeom>
        </p:spPr>
      </p:pic>
      <p:pic>
        <p:nvPicPr>
          <p:cNvPr id="6" name="Picture 2" descr="International PhD school and a center for advanced studies in physics,  mathematics, computer science and social sciences.">
            <a:extLst>
              <a:ext uri="{FF2B5EF4-FFF2-40B4-BE49-F238E27FC236}">
                <a16:creationId xmlns:a16="http://schemas.microsoft.com/office/drawing/2014/main" id="{D4247657-BA99-11F2-2629-FD99136A50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950" y="5486400"/>
            <a:ext cx="2247900" cy="899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olo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t-IT" sz="3200" b="1" dirty="0">
                <a:solidFill>
                  <a:srgbClr val="244583"/>
                </a:solidFill>
                <a:latin typeface="Georgia" panose="02040502050405020303" pitchFamily="18" charset="0"/>
              </a:rPr>
              <a:t>Le </a:t>
            </a:r>
            <a:r>
              <a:rPr lang="en-US" altLang="it-IT" sz="3200" b="1" dirty="0" err="1">
                <a:solidFill>
                  <a:srgbClr val="244583"/>
                </a:solidFill>
                <a:latin typeface="Georgia" panose="02040502050405020303" pitchFamily="18" charset="0"/>
              </a:rPr>
              <a:t>politiche</a:t>
            </a:r>
            <a:r>
              <a:rPr lang="en-US" altLang="it-IT" sz="3200" b="1" dirty="0">
                <a:solidFill>
                  <a:srgbClr val="244583"/>
                </a:solidFill>
                <a:latin typeface="Georgia" panose="02040502050405020303" pitchFamily="18" charset="0"/>
              </a:rPr>
              <a:t> </a:t>
            </a:r>
            <a:br>
              <a:rPr lang="en-US" altLang="it-IT" sz="3200" b="1" dirty="0">
                <a:solidFill>
                  <a:srgbClr val="244583"/>
                </a:solidFill>
                <a:latin typeface="Georgia" panose="02040502050405020303" pitchFamily="18" charset="0"/>
              </a:rPr>
            </a:br>
            <a:r>
              <a:rPr lang="en-US" altLang="it-IT" sz="3200" b="1" dirty="0">
                <a:solidFill>
                  <a:srgbClr val="244583"/>
                </a:solidFill>
                <a:latin typeface="Georgia" panose="02040502050405020303" pitchFamily="18" charset="0"/>
              </a:rPr>
              <a:t>per </a:t>
            </a:r>
            <a:r>
              <a:rPr lang="en-US" altLang="it-IT" sz="3200" b="1" dirty="0" err="1">
                <a:solidFill>
                  <a:srgbClr val="244583"/>
                </a:solidFill>
                <a:latin typeface="Georgia" panose="02040502050405020303" pitchFamily="18" charset="0"/>
              </a:rPr>
              <a:t>l’università</a:t>
            </a:r>
            <a:r>
              <a:rPr lang="en-US" altLang="it-IT" sz="3200" b="1" dirty="0">
                <a:solidFill>
                  <a:srgbClr val="244583"/>
                </a:solidFill>
                <a:latin typeface="Georgia" panose="02040502050405020303" pitchFamily="18" charset="0"/>
              </a:rPr>
              <a:t> e la </a:t>
            </a:r>
            <a:r>
              <a:rPr lang="en-US" altLang="it-IT" sz="3200" b="1" dirty="0" err="1">
                <a:solidFill>
                  <a:srgbClr val="244583"/>
                </a:solidFill>
                <a:latin typeface="Georgia" panose="02040502050405020303" pitchFamily="18" charset="0"/>
              </a:rPr>
              <a:t>ricerca</a:t>
            </a:r>
            <a:br>
              <a:rPr lang="en-US" altLang="it-IT" sz="3200" dirty="0">
                <a:solidFill>
                  <a:srgbClr val="244583"/>
                </a:solidFill>
                <a:latin typeface="Georgia" panose="02040502050405020303" pitchFamily="18" charset="0"/>
              </a:rPr>
            </a:br>
            <a:endParaRPr lang="en-GB" altLang="en-US" sz="3200" b="1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p:sp>
        <p:nvSpPr>
          <p:cNvPr id="4099" name="Segnaposto contenuto 2"/>
          <p:cNvSpPr>
            <a:spLocks noGrp="1" noChangeArrowheads="1"/>
          </p:cNvSpPr>
          <p:nvPr>
            <p:ph idx="1"/>
          </p:nvPr>
        </p:nvSpPr>
        <p:spPr>
          <a:xfrm>
            <a:off x="381000" y="1295400"/>
            <a:ext cx="8305800" cy="53340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it-IT" altLang="en-US" sz="2400" dirty="0">
                <a:latin typeface="Georgia" panose="02040502050405020303" pitchFamily="18" charset="0"/>
              </a:rPr>
              <a:t>Promozione dell’appello firmato da 100 società scientifiche per sostenere le richieste del </a:t>
            </a:r>
            <a:r>
              <a:rPr lang="it-IT" altLang="en-US" sz="2400" b="1" dirty="0">
                <a:solidFill>
                  <a:schemeClr val="accent2"/>
                </a:solidFill>
                <a:latin typeface="Georgia" panose="02040502050405020303" pitchFamily="18" charset="0"/>
              </a:rPr>
              <a:t>Tavolo per la ricerca pubblica </a:t>
            </a:r>
            <a:r>
              <a:rPr lang="it-IT" altLang="en-US" sz="2400" dirty="0">
                <a:latin typeface="Georgia" panose="02040502050405020303" pitchFamily="18" charset="0"/>
              </a:rPr>
              <a:t>di stabilizzare il finanziamento allo 0,7% del PIL dopo i fondi PNRR </a:t>
            </a:r>
          </a:p>
          <a:p>
            <a:pPr>
              <a:lnSpc>
                <a:spcPct val="120000"/>
              </a:lnSpc>
            </a:pPr>
            <a:r>
              <a:rPr lang="it-IT" altLang="en-US" sz="2400" dirty="0">
                <a:latin typeface="Georgia" panose="02040502050405020303" pitchFamily="18" charset="0"/>
              </a:rPr>
              <a:t>Partecipazione a iniziative </a:t>
            </a:r>
            <a:r>
              <a:rPr lang="it-IT" altLang="en-US" sz="2400" b="1" dirty="0">
                <a:solidFill>
                  <a:schemeClr val="accent2"/>
                </a:solidFill>
                <a:latin typeface="Georgia" panose="02040502050405020303" pitchFamily="18" charset="0"/>
              </a:rPr>
              <a:t>dell’Accademia dei Lincei </a:t>
            </a:r>
            <a:r>
              <a:rPr lang="it-IT" altLang="en-US" sz="2400" dirty="0">
                <a:latin typeface="Georgia" panose="02040502050405020303" pitchFamily="18" charset="0"/>
              </a:rPr>
              <a:t>e contributi a documenti sulla spesa per ricerca pubblica</a:t>
            </a:r>
          </a:p>
          <a:p>
            <a:pPr>
              <a:lnSpc>
                <a:spcPct val="120000"/>
              </a:lnSpc>
            </a:pPr>
            <a:r>
              <a:rPr lang="it-IT" altLang="en-US" sz="2400" dirty="0">
                <a:latin typeface="Georgia" panose="02040502050405020303" pitchFamily="18" charset="0"/>
              </a:rPr>
              <a:t>Situazione di forte </a:t>
            </a:r>
            <a:r>
              <a:rPr lang="it-IT" altLang="en-US" sz="2400" b="1" dirty="0">
                <a:solidFill>
                  <a:schemeClr val="accent2"/>
                </a:solidFill>
                <a:latin typeface="Georgia" panose="02040502050405020303" pitchFamily="18" charset="0"/>
              </a:rPr>
              <a:t>incertezza</a:t>
            </a:r>
            <a:r>
              <a:rPr lang="it-IT" altLang="en-US" sz="2400" dirty="0">
                <a:latin typeface="Georgia" panose="02040502050405020303" pitchFamily="18" charset="0"/>
              </a:rPr>
              <a:t> sull’assetto dell’università e della ricerca: risorse, inflazione, regole, reclutamento, assegni di ricerca, </a:t>
            </a:r>
            <a:r>
              <a:rPr lang="it-IT" altLang="en-US" sz="2400" dirty="0" err="1">
                <a:latin typeface="Georgia" panose="02040502050405020303" pitchFamily="18" charset="0"/>
              </a:rPr>
              <a:t>RTT</a:t>
            </a:r>
            <a:r>
              <a:rPr lang="it-IT" altLang="en-US" sz="2400" dirty="0">
                <a:latin typeface="Georgia" panose="02040502050405020303" pitchFamily="18" charset="0"/>
              </a:rPr>
              <a:t>, turnover, </a:t>
            </a:r>
            <a:r>
              <a:rPr lang="it-IT" altLang="en-US" sz="2400" dirty="0" err="1">
                <a:latin typeface="Georgia" panose="02040502050405020303" pitchFamily="18" charset="0"/>
              </a:rPr>
              <a:t>PRIN</a:t>
            </a:r>
            <a:r>
              <a:rPr lang="it-IT" altLang="en-US" sz="2400" dirty="0">
                <a:latin typeface="Georgia" panose="02040502050405020303" pitchFamily="18" charset="0"/>
              </a:rPr>
              <a:t>, PNRR, etc.</a:t>
            </a:r>
          </a:p>
          <a:p>
            <a:pPr>
              <a:lnSpc>
                <a:spcPct val="120000"/>
              </a:lnSpc>
            </a:pPr>
            <a:r>
              <a:rPr lang="it-IT" altLang="en-US" sz="2400" dirty="0">
                <a:latin typeface="Georgia" panose="02040502050405020303" pitchFamily="18" charset="0"/>
              </a:rPr>
              <a:t>A gennaio 2024 </a:t>
            </a:r>
            <a:r>
              <a:rPr lang="it-IT" altLang="en-US" sz="2400" b="1" dirty="0">
                <a:solidFill>
                  <a:schemeClr val="accent2"/>
                </a:solidFill>
                <a:latin typeface="Georgia" panose="02040502050405020303" pitchFamily="18" charset="0"/>
              </a:rPr>
              <a:t>documento </a:t>
            </a:r>
            <a:r>
              <a:rPr lang="it-IT" altLang="en-US" sz="2400" b="1" dirty="0" err="1">
                <a:solidFill>
                  <a:schemeClr val="accent2"/>
                </a:solidFill>
                <a:latin typeface="Georgia" panose="02040502050405020303" pitchFamily="18" charset="0"/>
              </a:rPr>
              <a:t>SIE</a:t>
            </a:r>
            <a:r>
              <a:rPr lang="it-IT" altLang="en-US" sz="2400" b="1" dirty="0">
                <a:solidFill>
                  <a:schemeClr val="accent2"/>
                </a:solidFill>
                <a:latin typeface="Georgia" panose="02040502050405020303" pitchFamily="18" charset="0"/>
              </a:rPr>
              <a:t> </a:t>
            </a:r>
            <a:r>
              <a:rPr lang="it-IT" altLang="en-US" sz="2400" dirty="0">
                <a:latin typeface="Georgia" panose="02040502050405020303" pitchFamily="18" charset="0"/>
              </a:rPr>
              <a:t>per fare il punto su questi problemi</a:t>
            </a:r>
          </a:p>
          <a:p>
            <a:pPr>
              <a:lnSpc>
                <a:spcPct val="120000"/>
              </a:lnSpc>
            </a:pPr>
            <a:endParaRPr lang="it-IT" altLang="en-US" sz="2400" dirty="0">
              <a:latin typeface="Georgia" panose="02040502050405020303" pitchFamily="18" charset="0"/>
            </a:endParaRPr>
          </a:p>
          <a:p>
            <a:pPr>
              <a:lnSpc>
                <a:spcPct val="120000"/>
              </a:lnSpc>
            </a:pPr>
            <a:endParaRPr lang="it-IT" altLang="en-US" sz="2400" dirty="0">
              <a:latin typeface="Georgia" panose="02040502050405020303" pitchFamily="18" charset="0"/>
            </a:endParaRPr>
          </a:p>
          <a:p>
            <a:pPr eaLnBrk="1" hangingPunct="1">
              <a:buFontTx/>
              <a:buNone/>
            </a:pPr>
            <a:endParaRPr lang="en-GB" altLang="en-US" sz="2000" dirty="0"/>
          </a:p>
        </p:txBody>
      </p:sp>
      <p:pic>
        <p:nvPicPr>
          <p:cNvPr id="4100" name="Picture 5" descr="Logo S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2804670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922703"/>
            <a:ext cx="8991600" cy="4728141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365239" y="304800"/>
            <a:ext cx="861428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accent2"/>
                </a:solidFill>
              </a:rPr>
              <a:t>U. </a:t>
            </a:r>
            <a:r>
              <a:rPr lang="it-IT" dirty="0" err="1">
                <a:solidFill>
                  <a:schemeClr val="accent2"/>
                </a:solidFill>
              </a:rPr>
              <a:t>Amaldi</a:t>
            </a:r>
            <a:r>
              <a:rPr lang="it-IT" dirty="0">
                <a:solidFill>
                  <a:schemeClr val="accent2"/>
                </a:solidFill>
              </a:rPr>
              <a:t> e L. Maiani, </a:t>
            </a:r>
          </a:p>
          <a:p>
            <a:r>
              <a:rPr lang="it-IT" dirty="0">
                <a:solidFill>
                  <a:schemeClr val="accent2"/>
                </a:solidFill>
              </a:rPr>
              <a:t>PIANO QUADRIENNALE 2024-2027 PER LA RICERCA PUBBLICA (</a:t>
            </a:r>
            <a:r>
              <a:rPr lang="it-IT" dirty="0" err="1">
                <a:solidFill>
                  <a:schemeClr val="accent2"/>
                </a:solidFill>
              </a:rPr>
              <a:t>Acc</a:t>
            </a:r>
            <a:r>
              <a:rPr lang="it-IT" dirty="0">
                <a:solidFill>
                  <a:schemeClr val="accent2"/>
                </a:solidFill>
              </a:rPr>
              <a:t>. Lincei)</a:t>
            </a:r>
          </a:p>
          <a:p>
            <a:r>
              <a:rPr lang="it-IT" b="1" dirty="0"/>
              <a:t>Spesa per </a:t>
            </a:r>
            <a:r>
              <a:rPr lang="it-IT" b="1" dirty="0" err="1"/>
              <a:t>R&amp;S</a:t>
            </a:r>
            <a:r>
              <a:rPr lang="it-IT" b="1" dirty="0"/>
              <a:t> pubblica in Italia in % del PIL</a:t>
            </a:r>
          </a:p>
          <a:p>
            <a:r>
              <a:rPr lang="it-IT" i="1" dirty="0"/>
              <a:t>Traiettoria attuale (blu)</a:t>
            </a:r>
          </a:p>
          <a:p>
            <a:r>
              <a:rPr lang="it-IT" i="1" dirty="0"/>
              <a:t>Proposta di stabilizzare la spesa allo 0,7% del PIL con 6,4 miliardi in 4 anni (verde) </a:t>
            </a:r>
          </a:p>
        </p:txBody>
      </p:sp>
    </p:spTree>
    <p:extLst>
      <p:ext uri="{BB962C8B-B14F-4D97-AF65-F5344CB8AC3E}">
        <p14:creationId xmlns:p14="http://schemas.microsoft.com/office/powerpoint/2010/main" val="27197232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olo 1"/>
          <p:cNvSpPr>
            <a:spLocks noGrp="1" noChangeArrowheads="1"/>
          </p:cNvSpPr>
          <p:nvPr>
            <p:ph type="title"/>
          </p:nvPr>
        </p:nvSpPr>
        <p:spPr>
          <a:xfrm>
            <a:off x="1295400" y="762000"/>
            <a:ext cx="7529209" cy="2761684"/>
          </a:xfrm>
        </p:spPr>
        <p:txBody>
          <a:bodyPr/>
          <a:lstStyle/>
          <a:p>
            <a:pPr marL="0" indent="0" algn="l">
              <a:spcBef>
                <a:spcPts val="0"/>
              </a:spcBef>
              <a:buNone/>
            </a:pPr>
            <a:r>
              <a:rPr lang="en-GB" altLang="en-US" sz="3200" b="1" dirty="0">
                <a:solidFill>
                  <a:schemeClr val="accent2"/>
                </a:solidFill>
                <a:latin typeface="Georgia" panose="02040502050405020303" pitchFamily="18" charset="0"/>
              </a:rPr>
              <a:t>Lo </a:t>
            </a:r>
            <a:r>
              <a:rPr lang="en-GB" altLang="en-US" sz="3200" b="1" dirty="0" err="1">
                <a:solidFill>
                  <a:schemeClr val="accent2"/>
                </a:solidFill>
                <a:latin typeface="Georgia" panose="02040502050405020303" pitchFamily="18" charset="0"/>
              </a:rPr>
              <a:t>stato</a:t>
            </a:r>
            <a:r>
              <a:rPr lang="en-GB" altLang="en-US" sz="3200" b="1" dirty="0">
                <a:solidFill>
                  <a:schemeClr val="accent2"/>
                </a:solidFill>
                <a:latin typeface="Georgia" panose="02040502050405020303" pitchFamily="18" charset="0"/>
              </a:rPr>
              <a:t> </a:t>
            </a:r>
            <a:r>
              <a:rPr lang="en-GB" altLang="en-US" sz="3200" b="1" dirty="0" err="1">
                <a:solidFill>
                  <a:schemeClr val="accent2"/>
                </a:solidFill>
                <a:latin typeface="Georgia" panose="02040502050405020303" pitchFamily="18" charset="0"/>
              </a:rPr>
              <a:t>della</a:t>
            </a:r>
            <a:r>
              <a:rPr lang="en-GB" altLang="en-US" sz="3200" b="1" dirty="0">
                <a:solidFill>
                  <a:schemeClr val="accent2"/>
                </a:solidFill>
                <a:latin typeface="Georgia" panose="02040502050405020303" pitchFamily="18" charset="0"/>
              </a:rPr>
              <a:t> </a:t>
            </a:r>
            <a:r>
              <a:rPr lang="en-GB" altLang="en-US" sz="3200" b="1" dirty="0" err="1">
                <a:solidFill>
                  <a:schemeClr val="accent2"/>
                </a:solidFill>
                <a:latin typeface="Georgia" panose="02040502050405020303" pitchFamily="18" charset="0"/>
              </a:rPr>
              <a:t>ricerca</a:t>
            </a:r>
            <a:r>
              <a:rPr lang="en-GB" altLang="en-US" sz="3200" b="1" dirty="0">
                <a:solidFill>
                  <a:schemeClr val="accent2"/>
                </a:solidFill>
                <a:latin typeface="Georgia" panose="02040502050405020303" pitchFamily="18" charset="0"/>
              </a:rPr>
              <a:t> </a:t>
            </a:r>
            <a:r>
              <a:rPr lang="en-GB" altLang="en-US" sz="3200" b="1" dirty="0" err="1">
                <a:solidFill>
                  <a:schemeClr val="accent2"/>
                </a:solidFill>
                <a:latin typeface="Georgia" panose="02040502050405020303" pitchFamily="18" charset="0"/>
              </a:rPr>
              <a:t>economica</a:t>
            </a:r>
            <a:r>
              <a:rPr lang="en-GB" altLang="en-US" sz="3200" b="1" dirty="0">
                <a:solidFill>
                  <a:schemeClr val="accent2"/>
                </a:solidFill>
                <a:latin typeface="Georgia" panose="02040502050405020303" pitchFamily="18" charset="0"/>
              </a:rPr>
              <a:t> </a:t>
            </a:r>
            <a:br>
              <a:rPr lang="en-GB" altLang="en-US" sz="3200" b="1" dirty="0">
                <a:solidFill>
                  <a:schemeClr val="accent2"/>
                </a:solidFill>
                <a:latin typeface="Georgia" panose="02040502050405020303" pitchFamily="18" charset="0"/>
              </a:rPr>
            </a:br>
            <a:r>
              <a:rPr lang="en-GB" altLang="en-US" sz="3200" b="1" dirty="0">
                <a:solidFill>
                  <a:schemeClr val="accent2"/>
                </a:solidFill>
                <a:latin typeface="Georgia" panose="02040502050405020303" pitchFamily="18" charset="0"/>
              </a:rPr>
              <a:t>in Italia: </a:t>
            </a:r>
            <a:r>
              <a:rPr lang="en-GB" altLang="en-US" sz="3200" b="1" dirty="0" err="1">
                <a:solidFill>
                  <a:schemeClr val="accent2"/>
                </a:solidFill>
                <a:latin typeface="Georgia" panose="02040502050405020303" pitchFamily="18" charset="0"/>
              </a:rPr>
              <a:t>buone</a:t>
            </a:r>
            <a:r>
              <a:rPr lang="en-GB" altLang="en-US" sz="3200" b="1" dirty="0">
                <a:solidFill>
                  <a:schemeClr val="accent2"/>
                </a:solidFill>
                <a:latin typeface="Georgia" panose="02040502050405020303" pitchFamily="18" charset="0"/>
              </a:rPr>
              <a:t> </a:t>
            </a:r>
            <a:r>
              <a:rPr lang="en-GB" altLang="en-US" sz="3200" b="1" dirty="0" err="1">
                <a:solidFill>
                  <a:schemeClr val="accent2"/>
                </a:solidFill>
                <a:latin typeface="Georgia" panose="02040502050405020303" pitchFamily="18" charset="0"/>
              </a:rPr>
              <a:t>notizie</a:t>
            </a:r>
            <a:br>
              <a:rPr lang="en-GB" altLang="en-US" sz="3200" b="1" dirty="0">
                <a:solidFill>
                  <a:schemeClr val="accent2"/>
                </a:solidFill>
                <a:latin typeface="Georgia" panose="02040502050405020303" pitchFamily="18" charset="0"/>
              </a:rPr>
            </a:br>
            <a:br>
              <a:rPr lang="it-IT" altLang="en-US" sz="3200" dirty="0">
                <a:latin typeface="Georgia" panose="02040502050405020303" pitchFamily="18" charset="0"/>
              </a:rPr>
            </a:br>
            <a:r>
              <a:rPr lang="it-IT" altLang="en-US" sz="2400" dirty="0">
                <a:latin typeface="Georgia" panose="02040502050405020303" pitchFamily="18" charset="0"/>
              </a:rPr>
              <a:t>Il </a:t>
            </a:r>
            <a:r>
              <a:rPr lang="it-IT" altLang="en-US" sz="2400" b="1" dirty="0">
                <a:solidFill>
                  <a:schemeClr val="accent2"/>
                </a:solidFill>
                <a:latin typeface="Georgia" panose="02040502050405020303" pitchFamily="18" charset="0"/>
              </a:rPr>
              <a:t>numero di articoli </a:t>
            </a:r>
            <a:r>
              <a:rPr lang="it-IT" altLang="en-US" sz="2400" dirty="0">
                <a:latin typeface="Georgia" panose="02040502050405020303" pitchFamily="18" charset="0"/>
              </a:rPr>
              <a:t>su riviste scientifiche internazionali di autori italiani cresce</a:t>
            </a:r>
            <a:br>
              <a:rPr lang="it-IT" altLang="en-US" sz="2400" dirty="0">
                <a:latin typeface="Georgia" panose="02040502050405020303" pitchFamily="18" charset="0"/>
              </a:rPr>
            </a:br>
            <a:r>
              <a:rPr lang="it-IT" altLang="en-US" sz="2400" dirty="0">
                <a:latin typeface="Georgia" panose="02040502050405020303" pitchFamily="18" charset="0"/>
              </a:rPr>
              <a:t>Oltre 20 riviste internazionali hanno </a:t>
            </a:r>
            <a:r>
              <a:rPr lang="it-IT" altLang="en-US" sz="2400" b="1" dirty="0" err="1">
                <a:solidFill>
                  <a:schemeClr val="accent2"/>
                </a:solidFill>
                <a:latin typeface="Georgia" panose="02040502050405020303" pitchFamily="18" charset="0"/>
              </a:rPr>
              <a:t>chief</a:t>
            </a:r>
            <a:r>
              <a:rPr lang="it-IT" altLang="en-US" sz="2400" b="1" dirty="0">
                <a:solidFill>
                  <a:schemeClr val="accent2"/>
                </a:solidFill>
                <a:latin typeface="Georgia" panose="02040502050405020303" pitchFamily="18" charset="0"/>
              </a:rPr>
              <a:t> editor italiani</a:t>
            </a:r>
            <a:r>
              <a:rPr lang="it-IT" altLang="en-US" sz="2400" dirty="0">
                <a:latin typeface="Georgia" panose="02040502050405020303" pitchFamily="18" charset="0"/>
              </a:rPr>
              <a:t>:</a:t>
            </a:r>
            <a:br>
              <a:rPr lang="it-IT" altLang="en-US" sz="2400" dirty="0">
                <a:latin typeface="Georgia" panose="02040502050405020303" pitchFamily="18" charset="0"/>
              </a:rPr>
            </a:br>
            <a:br>
              <a:rPr lang="en-GB" altLang="en-US" sz="3200" b="1" dirty="0">
                <a:solidFill>
                  <a:schemeClr val="accent2"/>
                </a:solidFill>
                <a:latin typeface="Georgia" panose="02040502050405020303" pitchFamily="18" charset="0"/>
              </a:rPr>
            </a:br>
            <a:endParaRPr lang="en-GB" altLang="en-US" sz="3200" b="1" dirty="0">
              <a:solidFill>
                <a:schemeClr val="accent2"/>
              </a:solidFill>
              <a:latin typeface="Georgia" panose="02040502050405020303" pitchFamily="18" charset="0"/>
            </a:endParaRPr>
          </a:p>
        </p:txBody>
      </p:sp>
      <p:sp>
        <p:nvSpPr>
          <p:cNvPr id="4099" name="Segnaposto contenuto 2"/>
          <p:cNvSpPr>
            <a:spLocks noGrp="1" noChangeArrowheads="1"/>
          </p:cNvSpPr>
          <p:nvPr>
            <p:ph sz="half" idx="1"/>
          </p:nvPr>
        </p:nvSpPr>
        <p:spPr>
          <a:xfrm>
            <a:off x="471791" y="2667000"/>
            <a:ext cx="4038600" cy="3306763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it-IT" altLang="en-US" sz="2400" dirty="0">
                <a:latin typeface="Georgia" panose="02040502050405020303" pitchFamily="18" charset="0"/>
              </a:rPr>
              <a:t> </a:t>
            </a:r>
          </a:p>
          <a:p>
            <a:pPr>
              <a:spcBef>
                <a:spcPts val="0"/>
              </a:spcBef>
            </a:pPr>
            <a:r>
              <a:rPr lang="it-IT" altLang="en-US" sz="1800" dirty="0">
                <a:latin typeface="Georgia" panose="02040502050405020303" pitchFamily="18" charset="0"/>
              </a:rPr>
              <a:t>Economic Journal</a:t>
            </a:r>
          </a:p>
          <a:p>
            <a:pPr>
              <a:spcBef>
                <a:spcPts val="0"/>
              </a:spcBef>
            </a:pPr>
            <a:r>
              <a:rPr lang="it-IT" altLang="en-US" sz="1800" dirty="0">
                <a:latin typeface="Georgia" panose="02040502050405020303" pitchFamily="18" charset="0"/>
              </a:rPr>
              <a:t>European Economic </a:t>
            </a:r>
            <a:r>
              <a:rPr lang="it-IT" altLang="en-US" sz="1800" dirty="0" err="1">
                <a:latin typeface="Georgia" panose="02040502050405020303" pitchFamily="18" charset="0"/>
              </a:rPr>
              <a:t>Review</a:t>
            </a:r>
            <a:endParaRPr lang="it-IT" altLang="en-US" sz="1800" dirty="0">
              <a:latin typeface="Georgia" panose="02040502050405020303" pitchFamily="18" charset="0"/>
            </a:endParaRPr>
          </a:p>
          <a:p>
            <a:pPr>
              <a:spcBef>
                <a:spcPts val="0"/>
              </a:spcBef>
            </a:pPr>
            <a:r>
              <a:rPr lang="it-IT" altLang="en-US" sz="1800" dirty="0" err="1">
                <a:latin typeface="Georgia" panose="02040502050405020303" pitchFamily="18" charset="0"/>
              </a:rPr>
              <a:t>Structural</a:t>
            </a:r>
            <a:r>
              <a:rPr lang="it-IT" altLang="en-US" sz="1800" dirty="0">
                <a:latin typeface="Georgia" panose="02040502050405020303" pitchFamily="18" charset="0"/>
              </a:rPr>
              <a:t> </a:t>
            </a:r>
            <a:r>
              <a:rPr lang="it-IT" altLang="en-US" sz="1800" dirty="0" err="1">
                <a:latin typeface="Georgia" panose="02040502050405020303" pitchFamily="18" charset="0"/>
              </a:rPr>
              <a:t>change</a:t>
            </a:r>
            <a:r>
              <a:rPr lang="it-IT" altLang="en-US" sz="1800" dirty="0">
                <a:latin typeface="Georgia" panose="02040502050405020303" pitchFamily="18" charset="0"/>
              </a:rPr>
              <a:t> and economic </a:t>
            </a:r>
            <a:r>
              <a:rPr lang="it-IT" altLang="en-US" sz="1800" dirty="0" err="1">
                <a:latin typeface="Georgia" panose="02040502050405020303" pitchFamily="18" charset="0"/>
              </a:rPr>
              <a:t>dynamics</a:t>
            </a:r>
            <a:endParaRPr lang="it-IT" altLang="en-US" sz="1800" dirty="0">
              <a:latin typeface="Georgia" panose="02040502050405020303" pitchFamily="18" charset="0"/>
            </a:endParaRPr>
          </a:p>
          <a:p>
            <a:pPr>
              <a:spcBef>
                <a:spcPts val="0"/>
              </a:spcBef>
            </a:pPr>
            <a:r>
              <a:rPr lang="it-IT" altLang="en-US" sz="1800" dirty="0">
                <a:latin typeface="Georgia" panose="02040502050405020303" pitchFamily="18" charset="0"/>
              </a:rPr>
              <a:t>Economia politica </a:t>
            </a:r>
          </a:p>
          <a:p>
            <a:pPr>
              <a:spcBef>
                <a:spcPts val="0"/>
              </a:spcBef>
            </a:pPr>
            <a:r>
              <a:rPr lang="it-IT" altLang="en-US" sz="1800" dirty="0">
                <a:latin typeface="Georgia" panose="02040502050405020303" pitchFamily="18" charset="0"/>
              </a:rPr>
              <a:t>Industrial and corporate </a:t>
            </a:r>
            <a:r>
              <a:rPr lang="it-IT" altLang="en-US" sz="1800" dirty="0" err="1">
                <a:latin typeface="Georgia" panose="02040502050405020303" pitchFamily="18" charset="0"/>
              </a:rPr>
              <a:t>change</a:t>
            </a:r>
            <a:endParaRPr lang="it-IT" altLang="en-US" sz="1800" dirty="0">
              <a:latin typeface="Georgia" panose="02040502050405020303" pitchFamily="18" charset="0"/>
            </a:endParaRPr>
          </a:p>
          <a:p>
            <a:pPr>
              <a:spcBef>
                <a:spcPts val="0"/>
              </a:spcBef>
            </a:pPr>
            <a:r>
              <a:rPr lang="it-IT" altLang="en-US" sz="1800" dirty="0">
                <a:latin typeface="Georgia" panose="02040502050405020303" pitchFamily="18" charset="0"/>
              </a:rPr>
              <a:t>Research Policy </a:t>
            </a:r>
          </a:p>
          <a:p>
            <a:pPr>
              <a:spcBef>
                <a:spcPts val="0"/>
              </a:spcBef>
            </a:pPr>
            <a:r>
              <a:rPr lang="it-IT" altLang="en-US" sz="1800" dirty="0" err="1">
                <a:latin typeface="Georgia" panose="02040502050405020303" pitchFamily="18" charset="0"/>
              </a:rPr>
              <a:t>Economics</a:t>
            </a:r>
            <a:r>
              <a:rPr lang="it-IT" altLang="en-US" sz="1800" dirty="0">
                <a:latin typeface="Georgia" panose="02040502050405020303" pitchFamily="18" charset="0"/>
              </a:rPr>
              <a:t> of </a:t>
            </a:r>
            <a:r>
              <a:rPr lang="it-IT" altLang="en-US" sz="1800" dirty="0" err="1">
                <a:latin typeface="Georgia" panose="02040502050405020303" pitchFamily="18" charset="0"/>
              </a:rPr>
              <a:t>innovation</a:t>
            </a:r>
            <a:r>
              <a:rPr lang="it-IT" altLang="en-US" sz="1800" dirty="0">
                <a:latin typeface="Georgia" panose="02040502050405020303" pitchFamily="18" charset="0"/>
              </a:rPr>
              <a:t> and new </a:t>
            </a:r>
            <a:r>
              <a:rPr lang="it-IT" altLang="en-US" sz="1800" dirty="0" err="1">
                <a:latin typeface="Georgia" panose="02040502050405020303" pitchFamily="18" charset="0"/>
              </a:rPr>
              <a:t>technology</a:t>
            </a:r>
            <a:endParaRPr lang="it-IT" altLang="en-US" sz="1800" dirty="0">
              <a:latin typeface="Georgia" panose="02040502050405020303" pitchFamily="18" charset="0"/>
            </a:endParaRPr>
          </a:p>
          <a:p>
            <a:pPr>
              <a:spcBef>
                <a:spcPts val="0"/>
              </a:spcBef>
            </a:pPr>
            <a:r>
              <a:rPr lang="it-IT" altLang="en-US" sz="1800" dirty="0">
                <a:latin typeface="Georgia" panose="02040502050405020303" pitchFamily="18" charset="0"/>
              </a:rPr>
              <a:t>Journal of industrial and business </a:t>
            </a:r>
            <a:r>
              <a:rPr lang="it-IT" altLang="en-US" sz="1800" dirty="0" err="1">
                <a:latin typeface="Georgia" panose="02040502050405020303" pitchFamily="18" charset="0"/>
              </a:rPr>
              <a:t>economics</a:t>
            </a:r>
            <a:endParaRPr lang="it-IT" altLang="en-US" sz="1800" dirty="0">
              <a:latin typeface="Georgia" panose="02040502050405020303" pitchFamily="18" charset="0"/>
            </a:endParaRPr>
          </a:p>
          <a:p>
            <a:pPr>
              <a:spcBef>
                <a:spcPts val="0"/>
              </a:spcBef>
            </a:pPr>
            <a:r>
              <a:rPr lang="it-IT" altLang="en-US" sz="1800" dirty="0" err="1">
                <a:latin typeface="Georgia" panose="02040502050405020303" pitchFamily="18" charset="0"/>
              </a:rPr>
              <a:t>Eurasian</a:t>
            </a:r>
            <a:r>
              <a:rPr lang="it-IT" altLang="en-US" sz="1800" dirty="0">
                <a:latin typeface="Georgia" panose="02040502050405020303" pitchFamily="18" charset="0"/>
              </a:rPr>
              <a:t> Business </a:t>
            </a:r>
            <a:r>
              <a:rPr lang="it-IT" altLang="en-US" sz="1800" dirty="0" err="1">
                <a:latin typeface="Georgia" panose="02040502050405020303" pitchFamily="18" charset="0"/>
              </a:rPr>
              <a:t>Review</a:t>
            </a:r>
            <a:endParaRPr lang="it-IT" altLang="en-US" sz="1800" dirty="0">
              <a:latin typeface="Georgia" panose="02040502050405020303" pitchFamily="18" charset="0"/>
            </a:endParaRPr>
          </a:p>
          <a:p>
            <a:pPr>
              <a:spcBef>
                <a:spcPts val="0"/>
              </a:spcBef>
            </a:pPr>
            <a:r>
              <a:rPr lang="it-IT" altLang="en-US" sz="1800" dirty="0" err="1">
                <a:latin typeface="Georgia" panose="02040502050405020303" pitchFamily="18" charset="0"/>
              </a:rPr>
              <a:t>Metroeconomica</a:t>
            </a:r>
            <a:endParaRPr lang="it-IT" altLang="en-US" sz="1800" dirty="0">
              <a:latin typeface="Georgia" panose="02040502050405020303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it-IT" altLang="en-US" sz="1800" dirty="0">
              <a:latin typeface="Georgia" panose="02040502050405020303" pitchFamily="18" charset="0"/>
            </a:endParaRPr>
          </a:p>
          <a:p>
            <a:pPr>
              <a:spcBef>
                <a:spcPts val="0"/>
              </a:spcBef>
            </a:pPr>
            <a:endParaRPr lang="it-IT" altLang="en-US" sz="1600" dirty="0">
              <a:latin typeface="Georgia" panose="02040502050405020303" pitchFamily="18" charset="0"/>
            </a:endParaRPr>
          </a:p>
          <a:p>
            <a:pPr>
              <a:lnSpc>
                <a:spcPct val="120000"/>
              </a:lnSpc>
            </a:pPr>
            <a:endParaRPr lang="it-IT" altLang="en-US" sz="2400" dirty="0">
              <a:latin typeface="Georgia" panose="02040502050405020303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it-IT" altLang="en-US" sz="2400" dirty="0">
              <a:latin typeface="Georgia" panose="02040502050405020303" pitchFamily="18" charset="0"/>
            </a:endParaRPr>
          </a:p>
          <a:p>
            <a:pPr>
              <a:lnSpc>
                <a:spcPct val="120000"/>
              </a:lnSpc>
            </a:pPr>
            <a:endParaRPr lang="it-IT" altLang="en-US" sz="2400" dirty="0">
              <a:latin typeface="Georgia" panose="02040502050405020303" pitchFamily="18" charset="0"/>
            </a:endParaRPr>
          </a:p>
          <a:p>
            <a:pPr eaLnBrk="1" hangingPunct="1">
              <a:buFontTx/>
              <a:buNone/>
            </a:pPr>
            <a:endParaRPr lang="en-GB" altLang="en-US" sz="2000" dirty="0"/>
          </a:p>
        </p:txBody>
      </p:sp>
      <p:sp>
        <p:nvSpPr>
          <p:cNvPr id="2" name="Segnaposto contenuto 1"/>
          <p:cNvSpPr>
            <a:spLocks noGrp="1"/>
          </p:cNvSpPr>
          <p:nvPr>
            <p:ph sz="half" idx="2"/>
          </p:nvPr>
        </p:nvSpPr>
        <p:spPr>
          <a:xfrm>
            <a:off x="4635230" y="3026923"/>
            <a:ext cx="4038600" cy="292576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it-IT" altLang="en-US" sz="1800" dirty="0">
                <a:latin typeface="Georgia" panose="02040502050405020303" pitchFamily="18" charset="0"/>
              </a:rPr>
              <a:t>Journal of Economic </a:t>
            </a:r>
            <a:r>
              <a:rPr lang="it-IT" altLang="en-US" sz="1800" dirty="0" err="1">
                <a:latin typeface="Georgia" panose="02040502050405020303" pitchFamily="18" charset="0"/>
              </a:rPr>
              <a:t>Geography</a:t>
            </a:r>
            <a:r>
              <a:rPr lang="it-IT" altLang="en-US" sz="1800" dirty="0">
                <a:latin typeface="Georgia" panose="02040502050405020303" pitchFamily="18" charset="0"/>
              </a:rPr>
              <a:t> </a:t>
            </a:r>
          </a:p>
          <a:p>
            <a:pPr>
              <a:spcBef>
                <a:spcPts val="0"/>
              </a:spcBef>
            </a:pPr>
            <a:r>
              <a:rPr lang="it-IT" altLang="en-US" sz="1800" dirty="0">
                <a:latin typeface="Georgia" panose="02040502050405020303" pitchFamily="18" charset="0"/>
              </a:rPr>
              <a:t>Journal of Economic </a:t>
            </a:r>
            <a:r>
              <a:rPr lang="it-IT" altLang="en-US" sz="1800" dirty="0" err="1">
                <a:latin typeface="Georgia" panose="02040502050405020303" pitchFamily="18" charset="0"/>
              </a:rPr>
              <a:t>Surveys</a:t>
            </a:r>
            <a:r>
              <a:rPr lang="it-IT" altLang="en-US" sz="1800" dirty="0">
                <a:latin typeface="Georgia" panose="02040502050405020303" pitchFamily="18" charset="0"/>
              </a:rPr>
              <a:t> </a:t>
            </a:r>
          </a:p>
          <a:p>
            <a:pPr>
              <a:spcBef>
                <a:spcPts val="0"/>
              </a:spcBef>
            </a:pPr>
            <a:r>
              <a:rPr lang="it-IT" altLang="en-US" sz="1800" dirty="0" err="1">
                <a:latin typeface="Georgia" panose="02040502050405020303" pitchFamily="18" charset="0"/>
              </a:rPr>
              <a:t>Review</a:t>
            </a:r>
            <a:r>
              <a:rPr lang="it-IT" altLang="en-US" sz="1800" dirty="0">
                <a:latin typeface="Georgia" panose="02040502050405020303" pitchFamily="18" charset="0"/>
              </a:rPr>
              <a:t> of </a:t>
            </a:r>
            <a:r>
              <a:rPr lang="it-IT" altLang="en-US" sz="1800" dirty="0" err="1">
                <a:latin typeface="Georgia" panose="02040502050405020303" pitchFamily="18" charset="0"/>
              </a:rPr>
              <a:t>Evolutionary</a:t>
            </a:r>
            <a:r>
              <a:rPr lang="it-IT" altLang="en-US" sz="1800" dirty="0">
                <a:latin typeface="Georgia" panose="02040502050405020303" pitchFamily="18" charset="0"/>
              </a:rPr>
              <a:t> Political Economy</a:t>
            </a:r>
          </a:p>
          <a:p>
            <a:pPr>
              <a:spcBef>
                <a:spcPts val="0"/>
              </a:spcBef>
            </a:pPr>
            <a:r>
              <a:rPr lang="it-IT" altLang="en-US" sz="1800" dirty="0" err="1">
                <a:latin typeface="Georgia" panose="02040502050405020303" pitchFamily="18" charset="0"/>
              </a:rPr>
              <a:t>Review</a:t>
            </a:r>
            <a:r>
              <a:rPr lang="it-IT" altLang="en-US" sz="1800" dirty="0">
                <a:latin typeface="Georgia" panose="02040502050405020303" pitchFamily="18" charset="0"/>
              </a:rPr>
              <a:t> of International Political Economy</a:t>
            </a:r>
          </a:p>
          <a:p>
            <a:pPr>
              <a:spcBef>
                <a:spcPts val="0"/>
              </a:spcBef>
            </a:pPr>
            <a:r>
              <a:rPr lang="it-IT" altLang="en-US" sz="1800" dirty="0">
                <a:latin typeface="Georgia" panose="02040502050405020303" pitchFamily="18" charset="0"/>
              </a:rPr>
              <a:t>Economic Policy</a:t>
            </a:r>
          </a:p>
          <a:p>
            <a:pPr>
              <a:spcBef>
                <a:spcPts val="0"/>
              </a:spcBef>
            </a:pPr>
            <a:r>
              <a:rPr lang="en-US" altLang="en-US" sz="1800" dirty="0">
                <a:latin typeface="Georgia" panose="02040502050405020303" pitchFamily="18" charset="0"/>
              </a:rPr>
              <a:t>Peace Economics, Peace Science and Public Policy</a:t>
            </a:r>
            <a:endParaRPr lang="it-IT" altLang="en-US" sz="1800" dirty="0">
              <a:latin typeface="Georgia" panose="02040502050405020303" pitchFamily="18" charset="0"/>
            </a:endParaRPr>
          </a:p>
          <a:p>
            <a:pPr>
              <a:spcBef>
                <a:spcPts val="0"/>
              </a:spcBef>
            </a:pPr>
            <a:r>
              <a:rPr lang="it-IT" altLang="en-US" sz="1800" dirty="0">
                <a:latin typeface="Georgia" panose="02040502050405020303" pitchFamily="18" charset="0"/>
              </a:rPr>
              <a:t>Research in </a:t>
            </a:r>
            <a:r>
              <a:rPr lang="it-IT" altLang="en-US" sz="1800" dirty="0" err="1">
                <a:latin typeface="Georgia" panose="02040502050405020303" pitchFamily="18" charset="0"/>
              </a:rPr>
              <a:t>economics</a:t>
            </a:r>
            <a:r>
              <a:rPr lang="it-IT" altLang="en-US" sz="1800" dirty="0">
                <a:latin typeface="Georgia" panose="02040502050405020303" pitchFamily="18" charset="0"/>
              </a:rPr>
              <a:t> </a:t>
            </a:r>
          </a:p>
          <a:p>
            <a:pPr>
              <a:spcBef>
                <a:spcPts val="0"/>
              </a:spcBef>
            </a:pPr>
            <a:r>
              <a:rPr lang="it-IT" altLang="en-US" sz="1800" dirty="0" err="1">
                <a:latin typeface="Georgia" panose="02040502050405020303" pitchFamily="18" charset="0"/>
              </a:rPr>
              <a:t>PSL</a:t>
            </a:r>
            <a:r>
              <a:rPr lang="it-IT" altLang="en-US" sz="1800" dirty="0">
                <a:latin typeface="Georgia" panose="02040502050405020303" pitchFamily="18" charset="0"/>
              </a:rPr>
              <a:t> </a:t>
            </a:r>
            <a:r>
              <a:rPr lang="it-IT" altLang="en-US" sz="1800" dirty="0" err="1">
                <a:latin typeface="Georgia" panose="02040502050405020303" pitchFamily="18" charset="0"/>
              </a:rPr>
              <a:t>Quarterly</a:t>
            </a:r>
            <a:r>
              <a:rPr lang="it-IT" altLang="en-US" sz="1800" dirty="0">
                <a:latin typeface="Georgia" panose="02040502050405020303" pitchFamily="18" charset="0"/>
              </a:rPr>
              <a:t> </a:t>
            </a:r>
            <a:r>
              <a:rPr lang="it-IT" altLang="en-US" sz="1800" dirty="0" err="1">
                <a:latin typeface="Georgia" panose="02040502050405020303" pitchFamily="18" charset="0"/>
              </a:rPr>
              <a:t>Review</a:t>
            </a:r>
            <a:endParaRPr lang="it-IT" altLang="en-US" sz="1800" dirty="0">
              <a:latin typeface="Georgia" panose="02040502050405020303" pitchFamily="18" charset="0"/>
            </a:endParaRPr>
          </a:p>
          <a:p>
            <a:pPr>
              <a:spcBef>
                <a:spcPts val="0"/>
              </a:spcBef>
            </a:pPr>
            <a:r>
              <a:rPr lang="it-IT" altLang="en-US" sz="1800" dirty="0" err="1">
                <a:latin typeface="Georgia" panose="02040502050405020303" pitchFamily="18" charset="0"/>
              </a:rPr>
              <a:t>Bio-Based</a:t>
            </a:r>
            <a:r>
              <a:rPr lang="it-IT" altLang="en-US" sz="1800" dirty="0">
                <a:latin typeface="Georgia" panose="02040502050405020303" pitchFamily="18" charset="0"/>
              </a:rPr>
              <a:t> and </a:t>
            </a:r>
            <a:r>
              <a:rPr lang="it-IT" altLang="en-US" sz="1800" dirty="0" err="1">
                <a:latin typeface="Georgia" panose="02040502050405020303" pitchFamily="18" charset="0"/>
              </a:rPr>
              <a:t>Applied</a:t>
            </a:r>
            <a:r>
              <a:rPr lang="it-IT" altLang="en-US" sz="1800" dirty="0">
                <a:latin typeface="Georgia" panose="02040502050405020303" pitchFamily="18" charset="0"/>
              </a:rPr>
              <a:t> </a:t>
            </a:r>
            <a:r>
              <a:rPr lang="it-IT" altLang="en-US" sz="1800" dirty="0" err="1">
                <a:latin typeface="Georgia" panose="02040502050405020303" pitchFamily="18" charset="0"/>
              </a:rPr>
              <a:t>Economics</a:t>
            </a:r>
            <a:endParaRPr lang="it-IT" altLang="en-US" sz="1800" dirty="0">
              <a:latin typeface="Georgia" panose="02040502050405020303" pitchFamily="18" charset="0"/>
            </a:endParaRPr>
          </a:p>
          <a:p>
            <a:pPr>
              <a:spcBef>
                <a:spcPts val="0"/>
              </a:spcBef>
            </a:pPr>
            <a:r>
              <a:rPr lang="it-IT" altLang="en-US" sz="1800" dirty="0">
                <a:solidFill>
                  <a:schemeClr val="accent2"/>
                </a:solidFill>
                <a:latin typeface="Georgia" panose="02040502050405020303" pitchFamily="18" charset="0"/>
              </a:rPr>
              <a:t>Italian Economic Journal</a:t>
            </a:r>
            <a:r>
              <a:rPr lang="it-IT" altLang="en-US" sz="1800" dirty="0">
                <a:latin typeface="Georgia" panose="02040502050405020303" pitchFamily="18" charset="0"/>
              </a:rPr>
              <a:t>, </a:t>
            </a:r>
            <a:r>
              <a:rPr lang="it-IT" altLang="en-US" sz="1800" dirty="0" err="1">
                <a:latin typeface="Georgia" panose="02040502050405020303" pitchFamily="18" charset="0"/>
              </a:rPr>
              <a:t>etc</a:t>
            </a:r>
            <a:endParaRPr lang="it-IT" altLang="en-US" sz="1800" dirty="0">
              <a:latin typeface="Georgia" panose="02040502050405020303" pitchFamily="18" charset="0"/>
            </a:endParaRPr>
          </a:p>
          <a:p>
            <a:endParaRPr lang="it-IT" dirty="0"/>
          </a:p>
        </p:txBody>
      </p:sp>
      <p:pic>
        <p:nvPicPr>
          <p:cNvPr id="4100" name="Picture 5" descr="Logo S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1945974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olo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en-GB" altLang="en-US" sz="3200" b="1" dirty="0" err="1">
                <a:solidFill>
                  <a:schemeClr val="accent2"/>
                </a:solidFill>
                <a:latin typeface="Georgia" panose="02040502050405020303" pitchFamily="18" charset="0"/>
              </a:rPr>
              <a:t>Ricercatori</a:t>
            </a:r>
            <a:r>
              <a:rPr lang="en-GB" altLang="en-US" sz="3200" b="1" dirty="0">
                <a:solidFill>
                  <a:schemeClr val="accent2"/>
                </a:solidFill>
                <a:latin typeface="Georgia" panose="02040502050405020303" pitchFamily="18" charset="0"/>
              </a:rPr>
              <a:t> </a:t>
            </a:r>
            <a:r>
              <a:rPr lang="en-GB" altLang="en-US" sz="3200" b="1" dirty="0" err="1">
                <a:solidFill>
                  <a:schemeClr val="accent2"/>
                </a:solidFill>
                <a:latin typeface="Georgia" panose="02040502050405020303" pitchFamily="18" charset="0"/>
              </a:rPr>
              <a:t>più</a:t>
            </a:r>
            <a:r>
              <a:rPr lang="en-GB" altLang="en-US" sz="3200" b="1" dirty="0">
                <a:solidFill>
                  <a:schemeClr val="accent2"/>
                </a:solidFill>
                <a:latin typeface="Georgia" panose="02040502050405020303" pitchFamily="18" charset="0"/>
              </a:rPr>
              <a:t> </a:t>
            </a:r>
            <a:r>
              <a:rPr lang="en-GB" altLang="en-US" sz="3200" b="1" dirty="0" err="1">
                <a:solidFill>
                  <a:schemeClr val="accent2"/>
                </a:solidFill>
                <a:latin typeface="Georgia" panose="02040502050405020303" pitchFamily="18" charset="0"/>
              </a:rPr>
              <a:t>giovani</a:t>
            </a:r>
            <a:r>
              <a:rPr lang="en-GB" altLang="en-US" sz="3200" b="1" dirty="0">
                <a:solidFill>
                  <a:schemeClr val="accent2"/>
                </a:solidFill>
                <a:latin typeface="Georgia" panose="02040502050405020303" pitchFamily="18" charset="0"/>
              </a:rPr>
              <a:t> </a:t>
            </a:r>
            <a:br>
              <a:rPr lang="en-GB" altLang="en-US" sz="3200" b="1" dirty="0">
                <a:solidFill>
                  <a:schemeClr val="accent2"/>
                </a:solidFill>
                <a:latin typeface="Georgia" panose="02040502050405020303" pitchFamily="18" charset="0"/>
              </a:rPr>
            </a:br>
            <a:r>
              <a:rPr lang="en-GB" altLang="en-US" sz="3200" b="1" dirty="0">
                <a:solidFill>
                  <a:schemeClr val="accent2"/>
                </a:solidFill>
                <a:latin typeface="Georgia" panose="02040502050405020303" pitchFamily="18" charset="0"/>
              </a:rPr>
              <a:t>e </a:t>
            </a:r>
            <a:r>
              <a:rPr lang="en-GB" altLang="en-US" sz="3200" b="1" dirty="0" err="1">
                <a:solidFill>
                  <a:schemeClr val="accent2"/>
                </a:solidFill>
                <a:latin typeface="Georgia" panose="02040502050405020303" pitchFamily="18" charset="0"/>
              </a:rPr>
              <a:t>più</a:t>
            </a:r>
            <a:r>
              <a:rPr lang="en-GB" altLang="en-US" sz="3200" b="1" dirty="0">
                <a:solidFill>
                  <a:schemeClr val="accent2"/>
                </a:solidFill>
                <a:latin typeface="Georgia" panose="02040502050405020303" pitchFamily="18" charset="0"/>
              </a:rPr>
              <a:t> </a:t>
            </a:r>
            <a:r>
              <a:rPr lang="en-GB" altLang="en-US" sz="3200" b="1" dirty="0" err="1">
                <a:solidFill>
                  <a:schemeClr val="accent2"/>
                </a:solidFill>
                <a:latin typeface="Georgia" panose="02040502050405020303" pitchFamily="18" charset="0"/>
              </a:rPr>
              <a:t>internazionali</a:t>
            </a:r>
            <a:endParaRPr lang="en-GB" altLang="en-US" sz="3200" b="1" dirty="0">
              <a:solidFill>
                <a:schemeClr val="accent2"/>
              </a:solidFill>
              <a:latin typeface="Georgia" panose="02040502050405020303" pitchFamily="18" charset="0"/>
            </a:endParaRPr>
          </a:p>
        </p:txBody>
      </p:sp>
      <p:sp>
        <p:nvSpPr>
          <p:cNvPr id="4099" name="Segnaposto contenuto 2"/>
          <p:cNvSpPr>
            <a:spLocks noGrp="1" noChangeArrowheads="1"/>
          </p:cNvSpPr>
          <p:nvPr>
            <p:ph idx="1"/>
          </p:nvPr>
        </p:nvSpPr>
        <p:spPr>
          <a:xfrm>
            <a:off x="457200" y="1417638"/>
            <a:ext cx="8610600" cy="5211762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it-IT" altLang="en-US" sz="2400" b="1" dirty="0">
                <a:solidFill>
                  <a:schemeClr val="accent2"/>
                </a:solidFill>
                <a:latin typeface="Georgia" panose="02040502050405020303" pitchFamily="18" charset="0"/>
              </a:rPr>
              <a:t>Ricambio generazionale </a:t>
            </a:r>
            <a:r>
              <a:rPr lang="it-IT" altLang="en-US" sz="2400" dirty="0">
                <a:latin typeface="Georgia" panose="02040502050405020303" pitchFamily="18" charset="0"/>
              </a:rPr>
              <a:t>nelle università, molti pensionamenti in arrivo</a:t>
            </a:r>
          </a:p>
          <a:p>
            <a:pPr>
              <a:lnSpc>
                <a:spcPct val="120000"/>
              </a:lnSpc>
            </a:pPr>
            <a:r>
              <a:rPr lang="it-IT" altLang="en-US" sz="2400" dirty="0">
                <a:latin typeface="Georgia" panose="02040502050405020303" pitchFamily="18" charset="0"/>
              </a:rPr>
              <a:t>Aumento degli </a:t>
            </a:r>
            <a:r>
              <a:rPr lang="it-IT" altLang="en-US" sz="2400" dirty="0" err="1">
                <a:latin typeface="Georgia" panose="02040502050405020303" pitchFamily="18" charset="0"/>
              </a:rPr>
              <a:t>RTDA</a:t>
            </a:r>
            <a:r>
              <a:rPr lang="it-IT" altLang="en-US" sz="2400" dirty="0">
                <a:latin typeface="Georgia" panose="02040502050405020303" pitchFamily="18" charset="0"/>
              </a:rPr>
              <a:t>, </a:t>
            </a:r>
            <a:r>
              <a:rPr lang="it-IT" altLang="en-US" sz="2400" dirty="0" err="1">
                <a:latin typeface="Georgia" panose="02040502050405020303" pitchFamily="18" charset="0"/>
              </a:rPr>
              <a:t>RTDB</a:t>
            </a:r>
            <a:r>
              <a:rPr lang="it-IT" altLang="en-US" sz="2400" dirty="0">
                <a:latin typeface="Georgia" panose="02040502050405020303" pitchFamily="18" charset="0"/>
              </a:rPr>
              <a:t>, Assegni di ricerca</a:t>
            </a:r>
          </a:p>
          <a:p>
            <a:pPr>
              <a:lnSpc>
                <a:spcPct val="120000"/>
              </a:lnSpc>
            </a:pPr>
            <a:r>
              <a:rPr lang="it-IT" altLang="en-US" sz="2400" dirty="0">
                <a:latin typeface="Georgia" panose="02040502050405020303" pitchFamily="18" charset="0"/>
              </a:rPr>
              <a:t>Aumento degli studenti di dottorato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it-IT" altLang="en-US" sz="2400" i="1" dirty="0">
                <a:latin typeface="Georgia" panose="02040502050405020303" pitchFamily="18" charset="0"/>
              </a:rPr>
              <a:t>Accelerazione con il PNRR, che succede dopo?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it-IT" altLang="en-US" sz="2400" dirty="0">
                <a:latin typeface="Georgia" panose="02040502050405020303" pitchFamily="18" charset="0"/>
              </a:rPr>
              <a:t>Cresce </a:t>
            </a:r>
            <a:r>
              <a:rPr lang="it-IT" altLang="en-US" sz="2400" b="1" dirty="0">
                <a:solidFill>
                  <a:schemeClr val="accent2"/>
                </a:solidFill>
                <a:latin typeface="Georgia" panose="02040502050405020303" pitchFamily="18" charset="0"/>
              </a:rPr>
              <a:t>l’orientamento internazionale </a:t>
            </a:r>
            <a:r>
              <a:rPr lang="it-IT" altLang="en-US" sz="2400" dirty="0">
                <a:latin typeface="Georgia" panose="02040502050405020303" pitchFamily="18" charset="0"/>
              </a:rPr>
              <a:t>dei ricercatori</a:t>
            </a:r>
          </a:p>
          <a:p>
            <a:pPr>
              <a:lnSpc>
                <a:spcPct val="120000"/>
              </a:lnSpc>
            </a:pPr>
            <a:r>
              <a:rPr lang="it-IT" altLang="en-US" sz="2400" dirty="0">
                <a:latin typeface="Georgia" panose="02040502050405020303" pitchFamily="18" charset="0"/>
              </a:rPr>
              <a:t>Continuano i flussi verso l’estero, anche in posizioni elevate</a:t>
            </a:r>
          </a:p>
          <a:p>
            <a:pPr>
              <a:lnSpc>
                <a:spcPct val="120000"/>
              </a:lnSpc>
            </a:pPr>
            <a:r>
              <a:rPr lang="it-IT" altLang="en-US" sz="2400" dirty="0">
                <a:latin typeface="Georgia" panose="02040502050405020303" pitchFamily="18" charset="0"/>
              </a:rPr>
              <a:t>Aumentano i rientri dall’estero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it-IT" altLang="en-US" sz="2400" i="1" dirty="0">
                <a:latin typeface="Georgia" panose="02040502050405020303" pitchFamily="18" charset="0"/>
              </a:rPr>
              <a:t>Quale strategia per evitare la fuga dei cervelli?</a:t>
            </a:r>
          </a:p>
          <a:p>
            <a:pPr>
              <a:lnSpc>
                <a:spcPct val="120000"/>
              </a:lnSpc>
            </a:pPr>
            <a:endParaRPr lang="it-IT" altLang="en-US" sz="2400" dirty="0">
              <a:latin typeface="Georgia" panose="02040502050405020303" pitchFamily="18" charset="0"/>
            </a:endParaRPr>
          </a:p>
          <a:p>
            <a:pPr eaLnBrk="1" hangingPunct="1">
              <a:buFontTx/>
              <a:buNone/>
            </a:pPr>
            <a:endParaRPr lang="en-GB" altLang="en-US" sz="2000" dirty="0"/>
          </a:p>
        </p:txBody>
      </p:sp>
      <p:pic>
        <p:nvPicPr>
          <p:cNvPr id="4100" name="Picture 5" descr="Logo S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8936621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olo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200" b="1" dirty="0" err="1">
                <a:solidFill>
                  <a:schemeClr val="accent2"/>
                </a:solidFill>
                <a:latin typeface="Georgia" panose="02040502050405020303" pitchFamily="18" charset="0"/>
              </a:rPr>
              <a:t>Qualche</a:t>
            </a:r>
            <a:r>
              <a:rPr lang="en-GB" altLang="en-US" sz="3200" b="1" dirty="0">
                <a:solidFill>
                  <a:schemeClr val="accent2"/>
                </a:solidFill>
                <a:latin typeface="Georgia" panose="02040502050405020303" pitchFamily="18" charset="0"/>
              </a:rPr>
              <a:t> </a:t>
            </a:r>
            <a:r>
              <a:rPr lang="en-GB" altLang="en-US" sz="3200" b="1" dirty="0" err="1">
                <a:solidFill>
                  <a:schemeClr val="accent2"/>
                </a:solidFill>
                <a:latin typeface="Georgia" panose="02040502050405020303" pitchFamily="18" charset="0"/>
              </a:rPr>
              <a:t>punto</a:t>
            </a:r>
            <a:r>
              <a:rPr lang="en-GB" altLang="en-US" sz="3200" b="1" dirty="0">
                <a:solidFill>
                  <a:schemeClr val="accent2"/>
                </a:solidFill>
                <a:latin typeface="Georgia" panose="02040502050405020303" pitchFamily="18" charset="0"/>
              </a:rPr>
              <a:t> di </a:t>
            </a:r>
            <a:r>
              <a:rPr lang="en-GB" altLang="en-US" sz="3200" b="1" dirty="0" err="1">
                <a:solidFill>
                  <a:schemeClr val="accent2"/>
                </a:solidFill>
                <a:latin typeface="Georgia" panose="02040502050405020303" pitchFamily="18" charset="0"/>
              </a:rPr>
              <a:t>riferimento</a:t>
            </a:r>
            <a:r>
              <a:rPr lang="en-GB" altLang="en-US" sz="3200" b="1" dirty="0">
                <a:solidFill>
                  <a:schemeClr val="accent2"/>
                </a:solidFill>
                <a:latin typeface="Georgia" panose="02040502050405020303" pitchFamily="18" charset="0"/>
              </a:rPr>
              <a:t> </a:t>
            </a:r>
            <a:br>
              <a:rPr lang="en-GB" altLang="en-US" sz="3200" b="1" dirty="0">
                <a:solidFill>
                  <a:schemeClr val="accent2"/>
                </a:solidFill>
                <a:latin typeface="Georgia" panose="02040502050405020303" pitchFamily="18" charset="0"/>
              </a:rPr>
            </a:br>
            <a:r>
              <a:rPr lang="en-GB" altLang="en-US" sz="3200" b="1" dirty="0">
                <a:solidFill>
                  <a:schemeClr val="accent2"/>
                </a:solidFill>
                <a:latin typeface="Georgia" panose="02040502050405020303" pitchFamily="18" charset="0"/>
              </a:rPr>
              <a:t>per la </a:t>
            </a:r>
            <a:r>
              <a:rPr lang="en-GB" altLang="en-US" sz="3200" b="1" dirty="0" err="1">
                <a:solidFill>
                  <a:schemeClr val="accent2"/>
                </a:solidFill>
                <a:latin typeface="Georgia" panose="02040502050405020303" pitchFamily="18" charset="0"/>
              </a:rPr>
              <a:t>ricerca</a:t>
            </a:r>
            <a:r>
              <a:rPr lang="en-GB" altLang="en-US" sz="3200" b="1" dirty="0">
                <a:solidFill>
                  <a:schemeClr val="accent2"/>
                </a:solidFill>
                <a:latin typeface="Georgia" panose="02040502050405020303" pitchFamily="18" charset="0"/>
              </a:rPr>
              <a:t> </a:t>
            </a:r>
            <a:r>
              <a:rPr lang="en-GB" altLang="en-US" sz="3200" b="1" dirty="0" err="1">
                <a:solidFill>
                  <a:schemeClr val="accent2"/>
                </a:solidFill>
                <a:latin typeface="Georgia" panose="02040502050405020303" pitchFamily="18" charset="0"/>
              </a:rPr>
              <a:t>economica</a:t>
            </a:r>
            <a:endParaRPr lang="en-GB" altLang="en-US" sz="3200" b="1" dirty="0">
              <a:solidFill>
                <a:schemeClr val="accent2"/>
              </a:solidFill>
              <a:latin typeface="Georgia" panose="02040502050405020303" pitchFamily="18" charset="0"/>
            </a:endParaRPr>
          </a:p>
        </p:txBody>
      </p:sp>
      <p:sp>
        <p:nvSpPr>
          <p:cNvPr id="4099" name="Segnaposto contenuto 2"/>
          <p:cNvSpPr>
            <a:spLocks noGrp="1" noChangeArrowheads="1"/>
          </p:cNvSpPr>
          <p:nvPr>
            <p:ph idx="1"/>
          </p:nvPr>
        </p:nvSpPr>
        <p:spPr>
          <a:xfrm>
            <a:off x="215630" y="1422502"/>
            <a:ext cx="8458200" cy="4525963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it-IT" altLang="en-US" dirty="0">
                <a:latin typeface="Georgia" panose="02040502050405020303" pitchFamily="18" charset="0"/>
              </a:rPr>
              <a:t>Libertà di ricerca, pluralismo negli approcci </a:t>
            </a:r>
          </a:p>
          <a:p>
            <a:pPr>
              <a:lnSpc>
                <a:spcPct val="120000"/>
              </a:lnSpc>
            </a:pPr>
            <a:r>
              <a:rPr lang="it-IT" altLang="en-US" dirty="0">
                <a:latin typeface="Georgia" panose="02040502050405020303" pitchFamily="18" charset="0"/>
              </a:rPr>
              <a:t>Teoria, storia, analisi empiriche, policy</a:t>
            </a:r>
          </a:p>
          <a:p>
            <a:pPr>
              <a:lnSpc>
                <a:spcPct val="120000"/>
              </a:lnSpc>
            </a:pPr>
            <a:r>
              <a:rPr lang="it-IT" altLang="en-US" dirty="0">
                <a:latin typeface="Georgia" panose="02040502050405020303" pitchFamily="18" charset="0"/>
              </a:rPr>
              <a:t>Qualità della ricerca</a:t>
            </a:r>
          </a:p>
          <a:p>
            <a:pPr>
              <a:lnSpc>
                <a:spcPct val="120000"/>
              </a:lnSpc>
            </a:pPr>
            <a:r>
              <a:rPr lang="it-IT" altLang="en-US" dirty="0">
                <a:latin typeface="Georgia" panose="02040502050405020303" pitchFamily="18" charset="0"/>
              </a:rPr>
              <a:t>Rilievo dei problemi affrontati</a:t>
            </a:r>
          </a:p>
          <a:p>
            <a:pPr>
              <a:lnSpc>
                <a:spcPct val="120000"/>
              </a:lnSpc>
            </a:pPr>
            <a:r>
              <a:rPr lang="it-IT" altLang="en-US" dirty="0">
                <a:latin typeface="Georgia" panose="02040502050405020303" pitchFamily="18" charset="0"/>
              </a:rPr>
              <a:t>Dimensione internazionale e interdisciplinare</a:t>
            </a:r>
          </a:p>
          <a:p>
            <a:pPr>
              <a:lnSpc>
                <a:spcPct val="120000"/>
              </a:lnSpc>
            </a:pPr>
            <a:r>
              <a:rPr lang="it-IT" altLang="en-US" dirty="0">
                <a:latin typeface="Georgia" panose="02040502050405020303" pitchFamily="18" charset="0"/>
              </a:rPr>
              <a:t>Accesso ai dati e ai risultati della ricerca</a:t>
            </a:r>
          </a:p>
          <a:p>
            <a:pPr eaLnBrk="1" hangingPunct="1">
              <a:buFontTx/>
              <a:buNone/>
            </a:pPr>
            <a:endParaRPr lang="en-GB" altLang="en-US" sz="2000" dirty="0"/>
          </a:p>
        </p:txBody>
      </p:sp>
      <p:pic>
        <p:nvPicPr>
          <p:cNvPr id="4100" name="Picture 5" descr="Logo S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5940313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olo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en-GB" altLang="en-US" sz="3200" b="1" dirty="0" err="1">
                <a:solidFill>
                  <a:schemeClr val="accent2"/>
                </a:solidFill>
                <a:latin typeface="Georgia" panose="02040502050405020303" pitchFamily="18" charset="0"/>
              </a:rPr>
              <a:t>Temi</a:t>
            </a:r>
            <a:r>
              <a:rPr lang="en-GB" altLang="en-US" sz="3200" b="1" dirty="0">
                <a:solidFill>
                  <a:schemeClr val="accent2"/>
                </a:solidFill>
                <a:latin typeface="Georgia" panose="02040502050405020303" pitchFamily="18" charset="0"/>
              </a:rPr>
              <a:t> di </a:t>
            </a:r>
            <a:r>
              <a:rPr lang="en-GB" altLang="en-US" sz="3200" b="1" dirty="0" err="1">
                <a:solidFill>
                  <a:schemeClr val="accent2"/>
                </a:solidFill>
                <a:latin typeface="Georgia" panose="02040502050405020303" pitchFamily="18" charset="0"/>
              </a:rPr>
              <a:t>ricerca</a:t>
            </a:r>
            <a:r>
              <a:rPr lang="en-GB" altLang="en-US" sz="3200" b="1" dirty="0">
                <a:solidFill>
                  <a:schemeClr val="accent2"/>
                </a:solidFill>
                <a:latin typeface="Georgia" panose="02040502050405020303" pitchFamily="18" charset="0"/>
              </a:rPr>
              <a:t> </a:t>
            </a:r>
            <a:r>
              <a:rPr lang="en-GB" altLang="en-US" sz="3200" b="1" dirty="0" err="1">
                <a:solidFill>
                  <a:schemeClr val="accent2"/>
                </a:solidFill>
                <a:latin typeface="Georgia" panose="02040502050405020303" pitchFamily="18" charset="0"/>
              </a:rPr>
              <a:t>importanti</a:t>
            </a:r>
            <a:r>
              <a:rPr lang="en-GB" altLang="en-US" sz="3200" b="1" dirty="0">
                <a:solidFill>
                  <a:schemeClr val="accent2"/>
                </a:solidFill>
                <a:latin typeface="Georgia" panose="02040502050405020303" pitchFamily="18" charset="0"/>
              </a:rPr>
              <a:t> </a:t>
            </a:r>
            <a:br>
              <a:rPr lang="en-GB" altLang="en-US" sz="3200" b="1" dirty="0">
                <a:solidFill>
                  <a:schemeClr val="accent2"/>
                </a:solidFill>
                <a:latin typeface="Georgia" panose="02040502050405020303" pitchFamily="18" charset="0"/>
              </a:rPr>
            </a:br>
            <a:r>
              <a:rPr lang="en-GB" altLang="en-US" sz="3200" b="1" dirty="0">
                <a:solidFill>
                  <a:schemeClr val="accent2"/>
                </a:solidFill>
                <a:latin typeface="Georgia" panose="02040502050405020303" pitchFamily="18" charset="0"/>
              </a:rPr>
              <a:t>in </a:t>
            </a:r>
            <a:r>
              <a:rPr lang="en-GB" altLang="en-US" sz="3200" b="1" dirty="0" err="1">
                <a:solidFill>
                  <a:schemeClr val="accent2"/>
                </a:solidFill>
                <a:latin typeface="Georgia" panose="02040502050405020303" pitchFamily="18" charset="0"/>
              </a:rPr>
              <a:t>questa</a:t>
            </a:r>
            <a:r>
              <a:rPr lang="en-GB" altLang="en-US" sz="3200" b="1" dirty="0">
                <a:solidFill>
                  <a:schemeClr val="accent2"/>
                </a:solidFill>
                <a:latin typeface="Georgia" panose="02040502050405020303" pitchFamily="18" charset="0"/>
              </a:rPr>
              <a:t> </a:t>
            </a:r>
            <a:r>
              <a:rPr lang="en-GB" altLang="en-US" sz="3200" b="1" dirty="0" err="1">
                <a:solidFill>
                  <a:schemeClr val="accent2"/>
                </a:solidFill>
                <a:latin typeface="Georgia" panose="02040502050405020303" pitchFamily="18" charset="0"/>
              </a:rPr>
              <a:t>RSA</a:t>
            </a:r>
            <a:endParaRPr lang="en-GB" altLang="en-US" sz="3200" b="1" dirty="0">
              <a:solidFill>
                <a:schemeClr val="accent2"/>
              </a:solidFill>
              <a:latin typeface="Georgia" panose="02040502050405020303" pitchFamily="18" charset="0"/>
            </a:endParaRPr>
          </a:p>
        </p:txBody>
      </p:sp>
      <p:sp>
        <p:nvSpPr>
          <p:cNvPr id="4099" name="Segnaposto contenuto 2"/>
          <p:cNvSpPr>
            <a:spLocks noGrp="1" noChangeArrowheads="1"/>
          </p:cNvSpPr>
          <p:nvPr>
            <p:ph idx="1"/>
          </p:nvPr>
        </p:nvSpPr>
        <p:spPr>
          <a:xfrm>
            <a:off x="457200" y="1417638"/>
            <a:ext cx="8610600" cy="5211762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it-IT" altLang="en-US" sz="2800" dirty="0">
                <a:latin typeface="Georgia" panose="02040502050405020303" pitchFamily="18" charset="0"/>
              </a:rPr>
              <a:t>Attenzione alle </a:t>
            </a:r>
            <a:r>
              <a:rPr lang="it-IT" altLang="en-US" sz="2800" b="1" dirty="0">
                <a:solidFill>
                  <a:schemeClr val="accent2"/>
                </a:solidFill>
                <a:latin typeface="Georgia" panose="02040502050405020303" pitchFamily="18" charset="0"/>
              </a:rPr>
              <a:t>questioni di genere </a:t>
            </a:r>
            <a:r>
              <a:rPr lang="it-IT" altLang="en-US" sz="2800" dirty="0">
                <a:latin typeface="Georgia" panose="02040502050405020303" pitchFamily="18" charset="0"/>
              </a:rPr>
              <a:t>nella ricerca economica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altLang="en-US" sz="2800" i="1" dirty="0" err="1">
                <a:latin typeface="Georgia" panose="02040502050405020303" pitchFamily="18" charset="0"/>
              </a:rPr>
              <a:t>Meet</a:t>
            </a:r>
            <a:r>
              <a:rPr lang="it-IT" altLang="en-US" sz="2800" i="1" dirty="0">
                <a:latin typeface="Georgia" panose="02040502050405020303" pitchFamily="18" charset="0"/>
              </a:rPr>
              <a:t> the </a:t>
            </a:r>
            <a:r>
              <a:rPr lang="it-IT" altLang="en-US" sz="2800" i="1" dirty="0" err="1">
                <a:latin typeface="Georgia" panose="02040502050405020303" pitchFamily="18" charset="0"/>
              </a:rPr>
              <a:t>author</a:t>
            </a:r>
            <a:r>
              <a:rPr lang="it-IT" altLang="en-US" sz="2800" i="1" dirty="0">
                <a:latin typeface="Georgia" panose="02040502050405020303" pitchFamily="18" charset="0"/>
              </a:rPr>
              <a:t> </a:t>
            </a:r>
            <a:r>
              <a:rPr lang="it-IT" altLang="en-US" sz="2800" b="1" i="1" dirty="0" err="1">
                <a:latin typeface="Georgia" panose="02040502050405020303" pitchFamily="18" charset="0"/>
              </a:rPr>
              <a:t>Matthias</a:t>
            </a:r>
            <a:r>
              <a:rPr lang="it-IT" altLang="en-US" sz="2800" b="1" i="1" dirty="0">
                <a:latin typeface="Georgia" panose="02040502050405020303" pitchFamily="18" charset="0"/>
              </a:rPr>
              <a:t> </a:t>
            </a:r>
            <a:r>
              <a:rPr lang="it-IT" altLang="en-US" sz="2800" b="1" i="1" dirty="0" err="1">
                <a:latin typeface="Georgia" panose="02040502050405020303" pitchFamily="18" charset="0"/>
              </a:rPr>
              <a:t>Doepke</a:t>
            </a:r>
            <a:r>
              <a:rPr lang="it-IT" altLang="en-US" sz="2800" i="1" dirty="0">
                <a:latin typeface="Georgia" panose="02040502050405020303" pitchFamily="18" charset="0"/>
              </a:rPr>
              <a:t>, The </a:t>
            </a:r>
            <a:r>
              <a:rPr lang="it-IT" altLang="en-US" sz="2800" i="1" dirty="0" err="1">
                <a:latin typeface="Georgia" panose="02040502050405020303" pitchFamily="18" charset="0"/>
              </a:rPr>
              <a:t>economics</a:t>
            </a:r>
            <a:r>
              <a:rPr lang="it-IT" altLang="en-US" sz="2800" i="1" dirty="0">
                <a:latin typeface="Georgia" panose="02040502050405020303" pitchFamily="18" charset="0"/>
              </a:rPr>
              <a:t> of </a:t>
            </a:r>
            <a:r>
              <a:rPr lang="it-IT" altLang="en-US" sz="2800" i="1" dirty="0" err="1">
                <a:latin typeface="Georgia" panose="02040502050405020303" pitchFamily="18" charset="0"/>
              </a:rPr>
              <a:t>parenting</a:t>
            </a:r>
            <a:endParaRPr lang="it-IT" altLang="en-US" sz="2800" i="1" dirty="0">
              <a:latin typeface="Georgia" panose="02040502050405020303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it-IT" altLang="en-US" sz="2800" dirty="0">
              <a:latin typeface="Georgia" panose="02040502050405020303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it-IT" altLang="en-US" sz="2800" dirty="0">
                <a:latin typeface="Georgia" panose="02040502050405020303" pitchFamily="18" charset="0"/>
              </a:rPr>
              <a:t>Attenzione alla </a:t>
            </a:r>
            <a:r>
              <a:rPr lang="it-IT" altLang="en-US" sz="2800" b="1" dirty="0">
                <a:solidFill>
                  <a:schemeClr val="accent2"/>
                </a:solidFill>
                <a:latin typeface="Georgia" panose="02040502050405020303" pitchFamily="18" charset="0"/>
              </a:rPr>
              <a:t>complessità</a:t>
            </a:r>
            <a:r>
              <a:rPr lang="it-IT" altLang="en-US" sz="2800" dirty="0">
                <a:latin typeface="Georgia" panose="02040502050405020303" pitchFamily="18" charset="0"/>
              </a:rPr>
              <a:t> </a:t>
            </a:r>
            <a:r>
              <a:rPr lang="it-IT" altLang="en-US" sz="2800" b="1" dirty="0">
                <a:solidFill>
                  <a:schemeClr val="accent2"/>
                </a:solidFill>
                <a:latin typeface="Georgia" panose="02040502050405020303" pitchFamily="18" charset="0"/>
              </a:rPr>
              <a:t>dell’economia</a:t>
            </a:r>
            <a:r>
              <a:rPr lang="it-IT" altLang="en-US" sz="2800" dirty="0">
                <a:latin typeface="Georgia" panose="02040502050405020303" pitchFamily="18" charset="0"/>
              </a:rPr>
              <a:t> e alla diversità degli approcci di ricerca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2800" i="1" dirty="0">
                <a:latin typeface="Georgia" panose="02040502050405020303" pitchFamily="18" charset="0"/>
                <a:ea typeface="Calibri" panose="020F0502020204030204" pitchFamily="34" charset="0"/>
              </a:rPr>
              <a:t>The </a:t>
            </a:r>
            <a:r>
              <a:rPr lang="it-IT" sz="2800" i="1" dirty="0" err="1">
                <a:latin typeface="Georgia" panose="02040502050405020303" pitchFamily="18" charset="0"/>
                <a:ea typeface="Calibri" panose="020F0502020204030204" pitchFamily="34" charset="0"/>
              </a:rPr>
              <a:t>evolution</a:t>
            </a:r>
            <a:r>
              <a:rPr lang="it-IT" sz="2800" i="1" dirty="0">
                <a:latin typeface="Georgia" panose="02040502050405020303" pitchFamily="18" charset="0"/>
                <a:ea typeface="Calibri" panose="020F0502020204030204" pitchFamily="34" charset="0"/>
              </a:rPr>
              <a:t> of </a:t>
            </a:r>
            <a:r>
              <a:rPr lang="it-IT" sz="2800" i="1" dirty="0" err="1">
                <a:latin typeface="Georgia" panose="02040502050405020303" pitchFamily="18" charset="0"/>
                <a:ea typeface="Calibri" panose="020F0502020204030204" pitchFamily="34" charset="0"/>
              </a:rPr>
              <a:t>firms</a:t>
            </a:r>
            <a:r>
              <a:rPr lang="it-IT" sz="2800" i="1" dirty="0">
                <a:latin typeface="Georgia" panose="02040502050405020303" pitchFamily="18" charset="0"/>
                <a:ea typeface="Calibri" panose="020F0502020204030204" pitchFamily="34" charset="0"/>
              </a:rPr>
              <a:t> and </a:t>
            </a:r>
            <a:r>
              <a:rPr lang="it-IT" sz="2800" i="1" dirty="0" err="1">
                <a:latin typeface="Georgia" panose="02040502050405020303" pitchFamily="18" charset="0"/>
                <a:ea typeface="Calibri" panose="020F0502020204030204" pitchFamily="34" charset="0"/>
              </a:rPr>
              <a:t>industries</a:t>
            </a:r>
            <a:r>
              <a:rPr lang="it-IT" sz="2800" i="1" dirty="0">
                <a:latin typeface="Georgia" panose="02040502050405020303" pitchFamily="18" charset="0"/>
                <a:ea typeface="Calibri" panose="020F0502020204030204" pitchFamily="34" charset="0"/>
              </a:rPr>
              <a:t>, Presentazione di “The Foundation of </a:t>
            </a:r>
            <a:r>
              <a:rPr lang="it-IT" sz="2800" i="1" dirty="0" err="1">
                <a:latin typeface="Georgia" panose="02040502050405020303" pitchFamily="18" charset="0"/>
                <a:ea typeface="Calibri" panose="020F0502020204030204" pitchFamily="34" charset="0"/>
              </a:rPr>
              <a:t>Complex</a:t>
            </a:r>
            <a:r>
              <a:rPr lang="it-IT" sz="2800" i="1" dirty="0">
                <a:latin typeface="Georgia" panose="02040502050405020303" pitchFamily="18" charset="0"/>
                <a:ea typeface="Calibri" panose="020F0502020204030204" pitchFamily="34" charset="0"/>
              </a:rPr>
              <a:t> </a:t>
            </a:r>
            <a:r>
              <a:rPr lang="it-IT" sz="2800" i="1" dirty="0" err="1">
                <a:latin typeface="Georgia" panose="02040502050405020303" pitchFamily="18" charset="0"/>
                <a:ea typeface="Calibri" panose="020F0502020204030204" pitchFamily="34" charset="0"/>
              </a:rPr>
              <a:t>Evolving</a:t>
            </a:r>
            <a:r>
              <a:rPr lang="it-IT" sz="2800" i="1" dirty="0">
                <a:latin typeface="Georgia" panose="02040502050405020303" pitchFamily="18" charset="0"/>
                <a:ea typeface="Calibri" panose="020F0502020204030204" pitchFamily="34" charset="0"/>
              </a:rPr>
              <a:t> </a:t>
            </a:r>
            <a:r>
              <a:rPr lang="it-IT" sz="2800" i="1" dirty="0" err="1">
                <a:latin typeface="Georgia" panose="02040502050405020303" pitchFamily="18" charset="0"/>
                <a:ea typeface="Calibri" panose="020F0502020204030204" pitchFamily="34" charset="0"/>
              </a:rPr>
              <a:t>Economies</a:t>
            </a:r>
            <a:r>
              <a:rPr lang="it-IT" sz="2800" i="1" dirty="0">
                <a:latin typeface="Georgia" panose="02040502050405020303" pitchFamily="18" charset="0"/>
                <a:ea typeface="Calibri" panose="020F0502020204030204" pitchFamily="34" charset="0"/>
              </a:rPr>
              <a:t>” di </a:t>
            </a:r>
            <a:r>
              <a:rPr lang="it-IT" sz="2800" b="1" i="1" dirty="0">
                <a:latin typeface="Georgia" panose="02040502050405020303" pitchFamily="18" charset="0"/>
                <a:ea typeface="Calibri" panose="020F0502020204030204" pitchFamily="34" charset="0"/>
              </a:rPr>
              <a:t>Giovanni Dosi </a:t>
            </a:r>
            <a:endParaRPr lang="it-IT" altLang="en-US" sz="2800" i="1" dirty="0">
              <a:latin typeface="Georgia" panose="02040502050405020303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it-IT" altLang="en-US" sz="2400" dirty="0">
              <a:latin typeface="Georgia" panose="02040502050405020303" pitchFamily="18" charset="0"/>
            </a:endParaRPr>
          </a:p>
          <a:p>
            <a:pPr>
              <a:lnSpc>
                <a:spcPct val="120000"/>
              </a:lnSpc>
            </a:pPr>
            <a:endParaRPr lang="it-IT" altLang="en-US" sz="2400" dirty="0">
              <a:latin typeface="Georgia" panose="02040502050405020303" pitchFamily="18" charset="0"/>
            </a:endParaRPr>
          </a:p>
          <a:p>
            <a:pPr eaLnBrk="1" hangingPunct="1">
              <a:buFontTx/>
              <a:buNone/>
            </a:pPr>
            <a:endParaRPr lang="en-GB" altLang="en-US" sz="2000" dirty="0"/>
          </a:p>
        </p:txBody>
      </p:sp>
      <p:pic>
        <p:nvPicPr>
          <p:cNvPr id="4100" name="Picture 5" descr="Logo S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7754788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olo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en-GB" altLang="en-US" sz="3200" b="1" dirty="0" err="1">
                <a:solidFill>
                  <a:schemeClr val="accent2"/>
                </a:solidFill>
                <a:latin typeface="Georgia" panose="02040502050405020303" pitchFamily="18" charset="0"/>
              </a:rPr>
              <a:t>Temi</a:t>
            </a:r>
            <a:r>
              <a:rPr lang="en-GB" altLang="en-US" sz="3200" b="1" dirty="0">
                <a:solidFill>
                  <a:schemeClr val="accent2"/>
                </a:solidFill>
                <a:latin typeface="Georgia" panose="02040502050405020303" pitchFamily="18" charset="0"/>
              </a:rPr>
              <a:t> di </a:t>
            </a:r>
            <a:r>
              <a:rPr lang="en-GB" altLang="en-US" sz="3200" b="1" dirty="0" err="1">
                <a:solidFill>
                  <a:schemeClr val="accent2"/>
                </a:solidFill>
                <a:latin typeface="Georgia" panose="02040502050405020303" pitchFamily="18" charset="0"/>
              </a:rPr>
              <a:t>ricerca</a:t>
            </a:r>
            <a:r>
              <a:rPr lang="en-GB" altLang="en-US" sz="3200" b="1" dirty="0">
                <a:solidFill>
                  <a:schemeClr val="accent2"/>
                </a:solidFill>
                <a:latin typeface="Georgia" panose="02040502050405020303" pitchFamily="18" charset="0"/>
              </a:rPr>
              <a:t> </a:t>
            </a:r>
            <a:r>
              <a:rPr lang="en-GB" altLang="en-US" sz="3200" b="1" dirty="0" err="1">
                <a:solidFill>
                  <a:schemeClr val="accent2"/>
                </a:solidFill>
                <a:latin typeface="Georgia" panose="02040502050405020303" pitchFamily="18" charset="0"/>
              </a:rPr>
              <a:t>importanti</a:t>
            </a:r>
            <a:r>
              <a:rPr lang="en-GB" altLang="en-US" sz="3200" b="1" dirty="0">
                <a:solidFill>
                  <a:schemeClr val="accent2"/>
                </a:solidFill>
                <a:latin typeface="Georgia" panose="02040502050405020303" pitchFamily="18" charset="0"/>
              </a:rPr>
              <a:t> </a:t>
            </a:r>
            <a:br>
              <a:rPr lang="en-GB" altLang="en-US" sz="3200" b="1" dirty="0">
                <a:solidFill>
                  <a:schemeClr val="accent2"/>
                </a:solidFill>
                <a:latin typeface="Georgia" panose="02040502050405020303" pitchFamily="18" charset="0"/>
              </a:rPr>
            </a:br>
            <a:r>
              <a:rPr lang="en-GB" altLang="en-US" sz="3200" b="1" dirty="0">
                <a:solidFill>
                  <a:schemeClr val="accent2"/>
                </a:solidFill>
                <a:latin typeface="Georgia" panose="02040502050405020303" pitchFamily="18" charset="0"/>
              </a:rPr>
              <a:t>in </a:t>
            </a:r>
            <a:r>
              <a:rPr lang="en-GB" altLang="en-US" sz="3200" b="1" dirty="0" err="1">
                <a:solidFill>
                  <a:schemeClr val="accent2"/>
                </a:solidFill>
                <a:latin typeface="Georgia" panose="02040502050405020303" pitchFamily="18" charset="0"/>
              </a:rPr>
              <a:t>questa</a:t>
            </a:r>
            <a:r>
              <a:rPr lang="en-GB" altLang="en-US" sz="3200" b="1" dirty="0">
                <a:solidFill>
                  <a:schemeClr val="accent2"/>
                </a:solidFill>
                <a:latin typeface="Georgia" panose="02040502050405020303" pitchFamily="18" charset="0"/>
              </a:rPr>
              <a:t> </a:t>
            </a:r>
            <a:r>
              <a:rPr lang="en-GB" altLang="en-US" sz="3200" b="1" dirty="0" err="1">
                <a:solidFill>
                  <a:schemeClr val="accent2"/>
                </a:solidFill>
                <a:latin typeface="Georgia" panose="02040502050405020303" pitchFamily="18" charset="0"/>
              </a:rPr>
              <a:t>RSA</a:t>
            </a:r>
            <a:endParaRPr lang="en-GB" altLang="en-US" sz="3200" b="1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p:sp>
        <p:nvSpPr>
          <p:cNvPr id="4099" name="Segnaposto contenuto 2"/>
          <p:cNvSpPr>
            <a:spLocks noGrp="1" noChangeArrowheads="1"/>
          </p:cNvSpPr>
          <p:nvPr>
            <p:ph idx="1"/>
          </p:nvPr>
        </p:nvSpPr>
        <p:spPr>
          <a:xfrm>
            <a:off x="457200" y="1417638"/>
            <a:ext cx="8610600" cy="5211762"/>
          </a:xfrm>
        </p:spPr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it-IT" altLang="en-US" sz="2800" dirty="0">
                <a:latin typeface="Georgia" panose="02040502050405020303" pitchFamily="18" charset="0"/>
              </a:rPr>
              <a:t>Attenzione al </a:t>
            </a:r>
            <a:r>
              <a:rPr lang="it-IT" altLang="en-US" sz="2800" b="1" dirty="0">
                <a:solidFill>
                  <a:schemeClr val="accent2"/>
                </a:solidFill>
                <a:latin typeface="Georgia" panose="02040502050405020303" pitchFamily="18" charset="0"/>
              </a:rPr>
              <a:t>cambiamento delle politiche economiche,</a:t>
            </a:r>
            <a:r>
              <a:rPr lang="it-IT" altLang="en-US" sz="2800" dirty="0">
                <a:latin typeface="Georgia" panose="02040502050405020303" pitchFamily="18" charset="0"/>
              </a:rPr>
              <a:t> integrazione tra ambiti diversi, orizzonte di lungo periodo, ruolo dello Stato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it-IT" sz="2800" i="1" dirty="0" err="1">
                <a:latin typeface="Georgia" panose="02040502050405020303" pitchFamily="18" charset="0"/>
                <a:ea typeface="Calibri" panose="020F0502020204030204" pitchFamily="34" charset="0"/>
              </a:rPr>
              <a:t>Keynote</a:t>
            </a:r>
            <a:r>
              <a:rPr lang="it-IT" sz="2800" i="1" dirty="0">
                <a:latin typeface="Georgia" panose="02040502050405020303" pitchFamily="18" charset="0"/>
                <a:ea typeface="Calibri" panose="020F0502020204030204" pitchFamily="34" charset="0"/>
              </a:rPr>
              <a:t> </a:t>
            </a:r>
            <a:r>
              <a:rPr lang="it-IT" sz="2800" i="1" dirty="0" err="1">
                <a:latin typeface="Georgia" panose="02040502050405020303" pitchFamily="18" charset="0"/>
                <a:ea typeface="Calibri" panose="020F0502020204030204" pitchFamily="34" charset="0"/>
              </a:rPr>
              <a:t>speech</a:t>
            </a:r>
            <a:r>
              <a:rPr lang="it-IT" sz="2800" i="1" dirty="0">
                <a:latin typeface="Georgia" panose="02040502050405020303" pitchFamily="18" charset="0"/>
                <a:ea typeface="Calibri" panose="020F0502020204030204" pitchFamily="34" charset="0"/>
              </a:rPr>
              <a:t> di </a:t>
            </a:r>
            <a:r>
              <a:rPr lang="it-IT" sz="2800" b="1" i="1" dirty="0">
                <a:latin typeface="Georgia" panose="02040502050405020303" pitchFamily="18" charset="0"/>
                <a:ea typeface="Calibri" panose="020F0502020204030204" pitchFamily="34" charset="0"/>
              </a:rPr>
              <a:t>Mariana Mazzucato </a:t>
            </a:r>
            <a:r>
              <a:rPr lang="it-IT" sz="2800" i="1" dirty="0">
                <a:latin typeface="Georgia" panose="02040502050405020303" pitchFamily="18" charset="0"/>
                <a:ea typeface="Calibri" panose="020F0502020204030204" pitchFamily="34" charset="0"/>
              </a:rPr>
              <a:t>(</a:t>
            </a:r>
            <a:r>
              <a:rPr lang="it-IT" sz="2800" i="1" dirty="0" err="1">
                <a:latin typeface="Georgia" panose="02040502050405020303" pitchFamily="18" charset="0"/>
                <a:ea typeface="Calibri" panose="020F0502020204030204" pitchFamily="34" charset="0"/>
              </a:rPr>
              <a:t>UCL</a:t>
            </a:r>
            <a:r>
              <a:rPr lang="it-IT" sz="2800" i="1" dirty="0">
                <a:latin typeface="Georgia" panose="02040502050405020303" pitchFamily="18" charset="0"/>
                <a:ea typeface="Calibri" panose="020F0502020204030204" pitchFamily="34" charset="0"/>
              </a:rPr>
              <a:t> Londra) “Economic policies for the long </a:t>
            </a:r>
            <a:r>
              <a:rPr lang="it-IT" sz="2800" i="1" dirty="0" err="1">
                <a:latin typeface="Georgia" panose="02040502050405020303" pitchFamily="18" charset="0"/>
                <a:ea typeface="Calibri" panose="020F0502020204030204" pitchFamily="34" charset="0"/>
              </a:rPr>
              <a:t>term</a:t>
            </a:r>
            <a:r>
              <a:rPr lang="it-IT" sz="2800" i="1" dirty="0">
                <a:latin typeface="Georgia" panose="02040502050405020303" pitchFamily="18" charset="0"/>
                <a:ea typeface="Calibri" panose="020F0502020204030204" pitchFamily="34" charset="0"/>
              </a:rPr>
              <a:t>: </a:t>
            </a:r>
            <a:r>
              <a:rPr lang="it-IT" sz="2800" i="1" dirty="0" err="1">
                <a:latin typeface="Georgia" panose="02040502050405020303" pitchFamily="18" charset="0"/>
                <a:ea typeface="Calibri" panose="020F0502020204030204" pitchFamily="34" charset="0"/>
              </a:rPr>
              <a:t>mission</a:t>
            </a:r>
            <a:r>
              <a:rPr lang="it-IT" sz="2800" i="1" dirty="0">
                <a:latin typeface="Georgia" panose="02040502050405020303" pitchFamily="18" charset="0"/>
                <a:ea typeface="Calibri" panose="020F0502020204030204" pitchFamily="34" charset="0"/>
              </a:rPr>
              <a:t> </a:t>
            </a:r>
            <a:r>
              <a:rPr lang="it-IT" sz="2800" i="1" dirty="0" err="1">
                <a:latin typeface="Georgia" panose="02040502050405020303" pitchFamily="18" charset="0"/>
                <a:ea typeface="Calibri" panose="020F0502020204030204" pitchFamily="34" charset="0"/>
              </a:rPr>
              <a:t>orientation</a:t>
            </a:r>
            <a:r>
              <a:rPr lang="it-IT" sz="2800" i="1" dirty="0">
                <a:latin typeface="Georgia" panose="02040502050405020303" pitchFamily="18" charset="0"/>
                <a:ea typeface="Calibri" panose="020F0502020204030204" pitchFamily="34" charset="0"/>
              </a:rPr>
              <a:t> and state </a:t>
            </a:r>
            <a:r>
              <a:rPr lang="it-IT" sz="2800" i="1" dirty="0" err="1">
                <a:latin typeface="Georgia" panose="02040502050405020303" pitchFamily="18" charset="0"/>
                <a:ea typeface="Calibri" panose="020F0502020204030204" pitchFamily="34" charset="0"/>
              </a:rPr>
              <a:t>capabilities</a:t>
            </a:r>
            <a:r>
              <a:rPr lang="it-IT" sz="2800" i="1" dirty="0">
                <a:latin typeface="Georgia" panose="02040502050405020303" pitchFamily="18" charset="0"/>
                <a:ea typeface="Calibri" panose="020F0502020204030204" pitchFamily="34" charset="0"/>
              </a:rPr>
              <a:t>”</a:t>
            </a:r>
          </a:p>
          <a:p>
            <a:pPr marL="0" indent="0">
              <a:lnSpc>
                <a:spcPct val="120000"/>
              </a:lnSpc>
              <a:buNone/>
            </a:pPr>
            <a:endParaRPr lang="it-IT" sz="2800" i="1" dirty="0"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it-IT" sz="2800" dirty="0">
                <a:latin typeface="Georgia" panose="02040502050405020303" pitchFamily="18" charset="0"/>
                <a:ea typeface="Calibri" panose="020F0502020204030204" pitchFamily="34" charset="0"/>
              </a:rPr>
              <a:t>Attenzione all’</a:t>
            </a:r>
            <a:r>
              <a:rPr lang="it-IT" sz="2800" b="1" dirty="0">
                <a:solidFill>
                  <a:schemeClr val="accent2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economia italiana negli anni venti</a:t>
            </a:r>
          </a:p>
          <a:p>
            <a:pPr>
              <a:lnSpc>
                <a:spcPct val="120000"/>
              </a:lnSpc>
            </a:pPr>
            <a:endParaRPr lang="it-IT" altLang="en-US" sz="2400" dirty="0">
              <a:latin typeface="Georgia" panose="02040502050405020303" pitchFamily="18" charset="0"/>
            </a:endParaRPr>
          </a:p>
          <a:p>
            <a:pPr eaLnBrk="1" hangingPunct="1">
              <a:buFontTx/>
              <a:buNone/>
            </a:pPr>
            <a:endParaRPr lang="en-GB" altLang="en-US" sz="2000" dirty="0"/>
          </a:p>
        </p:txBody>
      </p:sp>
      <p:pic>
        <p:nvPicPr>
          <p:cNvPr id="4100" name="Picture 5" descr="Logo S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1580492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9D19447-C105-0EC3-734F-8F8E83D78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381000"/>
            <a:ext cx="8229600" cy="1143000"/>
          </a:xfrm>
        </p:spPr>
        <p:txBody>
          <a:bodyPr/>
          <a:lstStyle/>
          <a:p>
            <a:pPr eaLnBrk="1" hangingPunct="1"/>
            <a:r>
              <a:rPr lang="it-IT" altLang="en-US" sz="3200" b="1" dirty="0">
                <a:solidFill>
                  <a:schemeClr val="accent2"/>
                </a:solidFill>
                <a:latin typeface="Georgia" panose="02040502050405020303" pitchFamily="18" charset="0"/>
              </a:rPr>
              <a:t>L’Economia italiana negli anni venti. </a:t>
            </a:r>
            <a:r>
              <a:rPr lang="it-IT" altLang="en-US" sz="2000" b="1" dirty="0">
                <a:solidFill>
                  <a:schemeClr val="accent2"/>
                </a:solidFill>
                <a:latin typeface="Georgia" panose="02040502050405020303" pitchFamily="18" charset="0"/>
              </a:rPr>
              <a:t>Declino, strutture produttive, disuguaglianze, transizioni    </a:t>
            </a:r>
            <a:endParaRPr lang="it-IT" sz="2000" b="1" dirty="0">
              <a:solidFill>
                <a:schemeClr val="accent2"/>
              </a:solidFill>
              <a:latin typeface="Georgia" panose="02040502050405020303" pitchFamily="18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478C2AF-1001-F521-C3B8-D6C507298A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905000"/>
            <a:ext cx="8305800" cy="5287962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None/>
            </a:pPr>
            <a:r>
              <a:rPr lang="it-IT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Una serie di conferenze </a:t>
            </a:r>
            <a:r>
              <a:rPr lang="it-IT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SIE</a:t>
            </a:r>
            <a:r>
              <a:rPr lang="it-IT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it-IT" altLang="en-US" sz="2400" b="1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ts val="0"/>
              </a:spcBef>
            </a:pPr>
            <a:r>
              <a:rPr lang="en-US" sz="2400" i="1" dirty="0">
                <a:latin typeface="Georgia" panose="02040502050405020303" pitchFamily="18" charset="0"/>
              </a:rPr>
              <a:t>Growth, technology and industrial policy: European and Italian perspectives</a:t>
            </a:r>
            <a:r>
              <a:rPr lang="en-US" sz="2400" dirty="0">
                <a:latin typeface="Georgia" panose="02040502050405020303" pitchFamily="18" charset="0"/>
              </a:rPr>
              <a:t>, 31 </a:t>
            </a:r>
            <a:r>
              <a:rPr lang="en-US" sz="2400" dirty="0" err="1">
                <a:latin typeface="Georgia" panose="02040502050405020303" pitchFamily="18" charset="0"/>
              </a:rPr>
              <a:t>marzo</a:t>
            </a:r>
            <a:r>
              <a:rPr lang="en-US" sz="2400" dirty="0">
                <a:latin typeface="Georgia" panose="02040502050405020303" pitchFamily="18" charset="0"/>
              </a:rPr>
              <a:t> 2023, Sapienza </a:t>
            </a:r>
            <a:r>
              <a:rPr lang="en-US" sz="2400" dirty="0" err="1">
                <a:latin typeface="Georgia" panose="02040502050405020303" pitchFamily="18" charset="0"/>
              </a:rPr>
              <a:t>Università</a:t>
            </a:r>
            <a:r>
              <a:rPr lang="en-US" sz="2400" dirty="0">
                <a:latin typeface="Georgia" panose="02040502050405020303" pitchFamily="18" charset="0"/>
              </a:rPr>
              <a:t> di Roma, </a:t>
            </a:r>
            <a:r>
              <a:rPr lang="en-US" sz="2400" dirty="0" err="1">
                <a:latin typeface="Georgia" panose="02040502050405020303" pitchFamily="18" charset="0"/>
              </a:rPr>
              <a:t>Facoltà</a:t>
            </a:r>
            <a:r>
              <a:rPr lang="en-US" sz="2400" dirty="0">
                <a:latin typeface="Georgia" panose="02040502050405020303" pitchFamily="18" charset="0"/>
              </a:rPr>
              <a:t> di Economia;</a:t>
            </a:r>
            <a:endParaRPr lang="it-IT" sz="2400" i="1" dirty="0">
              <a:latin typeface="Georgia" panose="02040502050405020303" pitchFamily="18" charset="0"/>
            </a:endParaRPr>
          </a:p>
          <a:p>
            <a:pPr eaLnBrk="1" hangingPunct="1">
              <a:spcBef>
                <a:spcPts val="0"/>
              </a:spcBef>
            </a:pPr>
            <a:r>
              <a:rPr lang="it-IT" sz="2400" i="1" dirty="0">
                <a:latin typeface="Georgia" panose="02040502050405020303" pitchFamily="18" charset="0"/>
              </a:rPr>
              <a:t>L’economia italiana negli anni 2020. Strutture produttive e disuguaglianze</a:t>
            </a:r>
            <a:r>
              <a:rPr lang="it-IT" sz="2400" dirty="0">
                <a:latin typeface="Georgia" panose="02040502050405020303" pitchFamily="18" charset="0"/>
              </a:rPr>
              <a:t>, 12 giugno 2023, Roma, Accademia Nazionale dei Lincei; </a:t>
            </a:r>
          </a:p>
          <a:p>
            <a:pPr eaLnBrk="1" hangingPunct="1">
              <a:spcBef>
                <a:spcPts val="0"/>
              </a:spcBef>
            </a:pPr>
            <a:r>
              <a:rPr lang="it-IT" sz="2400" i="1" dirty="0">
                <a:latin typeface="Georgia" panose="02040502050405020303" pitchFamily="18" charset="0"/>
              </a:rPr>
              <a:t>Divari e politiche territoriali</a:t>
            </a:r>
            <a:r>
              <a:rPr lang="it-IT" sz="2400" dirty="0">
                <a:latin typeface="Georgia" panose="02040502050405020303" pitchFamily="18" charset="0"/>
              </a:rPr>
              <a:t>, 20 settembre 2023, Università di Bari;  </a:t>
            </a:r>
          </a:p>
          <a:p>
            <a:pPr eaLnBrk="1" hangingPunct="1">
              <a:spcBef>
                <a:spcPts val="0"/>
              </a:spcBef>
            </a:pPr>
            <a:r>
              <a:rPr lang="it-IT" sz="2400" i="1" dirty="0">
                <a:latin typeface="Georgia" panose="02040502050405020303" pitchFamily="18" charset="0"/>
              </a:rPr>
              <a:t>L’industria italiana negli anni venti</a:t>
            </a:r>
            <a:r>
              <a:rPr lang="it-IT" sz="2400" dirty="0">
                <a:latin typeface="Georgia" panose="02040502050405020303" pitchFamily="18" charset="0"/>
              </a:rPr>
              <a:t>, 5-6 dicembre 2023, Università Politecnica delle Marche </a:t>
            </a:r>
          </a:p>
          <a:p>
            <a:pPr marL="0" indent="0" eaLnBrk="1" hangingPunct="1">
              <a:spcBef>
                <a:spcPts val="0"/>
              </a:spcBef>
              <a:buNone/>
            </a:pPr>
            <a:endParaRPr lang="it-IT" sz="2400" dirty="0">
              <a:latin typeface="Georgia" panose="02040502050405020303" pitchFamily="18" charset="0"/>
            </a:endParaRP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it-IT" sz="2400" i="1" dirty="0">
                <a:latin typeface="Georgia" panose="02040502050405020303" pitchFamily="18" charset="0"/>
              </a:rPr>
              <a:t>Patrocini e interventi</a:t>
            </a:r>
          </a:p>
          <a:p>
            <a:pPr marL="0" indent="0" eaLnBrk="1" hangingPunct="1">
              <a:lnSpc>
                <a:spcPct val="120000"/>
              </a:lnSpc>
              <a:buNone/>
            </a:pPr>
            <a:br>
              <a:rPr lang="it-IT" sz="1800" dirty="0">
                <a:latin typeface="Georgia" panose="02040502050405020303" pitchFamily="18" charset="0"/>
              </a:rPr>
            </a:br>
            <a:endParaRPr lang="it-IT" sz="2000" dirty="0">
              <a:latin typeface="Georgia" panose="02040502050405020303" pitchFamily="18" charset="0"/>
            </a:endParaRPr>
          </a:p>
        </p:txBody>
      </p:sp>
      <p:pic>
        <p:nvPicPr>
          <p:cNvPr id="4" name="Picture 5" descr="Logo SIE">
            <a:extLst>
              <a:ext uri="{FF2B5EF4-FFF2-40B4-BE49-F238E27FC236}">
                <a16:creationId xmlns:a16="http://schemas.microsoft.com/office/drawing/2014/main" id="{AF793B66-2EEB-5AE2-323E-01BF57171F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2286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3422112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47800" y="152400"/>
            <a:ext cx="8229600" cy="1143000"/>
          </a:xfrm>
        </p:spPr>
        <p:txBody>
          <a:bodyPr>
            <a:normAutofit fontScale="90000"/>
          </a:bodyPr>
          <a:lstStyle/>
          <a:p>
            <a:pPr algn="l" eaLnBrk="1">
              <a:defRPr/>
            </a:pPr>
            <a:br>
              <a:rPr lang="en-US" altLang="en-US" sz="2100" b="1" dirty="0">
                <a:solidFill>
                  <a:srgbClr val="244583"/>
                </a:solidFill>
                <a:latin typeface="Georgia" panose="02040502050405020303" pitchFamily="18" charset="0"/>
              </a:rPr>
            </a:br>
            <a:r>
              <a:rPr lang="en-US" altLang="en-US" sz="3100" b="1" dirty="0" err="1">
                <a:solidFill>
                  <a:srgbClr val="244583"/>
                </a:solidFill>
                <a:latin typeface="Georgia" panose="02040502050405020303" pitchFamily="18" charset="0"/>
              </a:rPr>
              <a:t>Altro</a:t>
            </a:r>
            <a:r>
              <a:rPr lang="en-US" altLang="en-US" sz="3100" b="1" dirty="0">
                <a:solidFill>
                  <a:srgbClr val="244583"/>
                </a:solidFill>
                <a:latin typeface="Georgia" panose="02040502050405020303" pitchFamily="18" charset="0"/>
              </a:rPr>
              <a:t> </a:t>
            </a:r>
            <a:r>
              <a:rPr lang="en-US" altLang="en-US" sz="3100" b="1" dirty="0" err="1">
                <a:solidFill>
                  <a:srgbClr val="244583"/>
                </a:solidFill>
                <a:latin typeface="Georgia" panose="02040502050405020303" pitchFamily="18" charset="0"/>
              </a:rPr>
              <a:t>tema</a:t>
            </a:r>
            <a:r>
              <a:rPr lang="en-US" altLang="en-US" sz="3100" b="1" dirty="0">
                <a:solidFill>
                  <a:srgbClr val="244583"/>
                </a:solidFill>
                <a:latin typeface="Georgia" panose="02040502050405020303" pitchFamily="18" charset="0"/>
              </a:rPr>
              <a:t>: </a:t>
            </a:r>
            <a:r>
              <a:rPr lang="en-US" altLang="en-US" sz="2900" b="1" dirty="0">
                <a:solidFill>
                  <a:srgbClr val="244583"/>
                </a:solidFill>
                <a:latin typeface="Georgia" panose="02040502050405020303" pitchFamily="18" charset="0"/>
              </a:rPr>
              <a:t>di </a:t>
            </a:r>
            <a:r>
              <a:rPr lang="en-US" altLang="en-US" sz="2900" b="1" dirty="0" err="1">
                <a:solidFill>
                  <a:srgbClr val="244583"/>
                </a:solidFill>
                <a:latin typeface="Georgia" panose="02040502050405020303" pitchFamily="18" charset="0"/>
              </a:rPr>
              <a:t>fronte</a:t>
            </a:r>
            <a:r>
              <a:rPr lang="en-US" altLang="en-US" sz="2900" b="1" dirty="0">
                <a:solidFill>
                  <a:srgbClr val="244583"/>
                </a:solidFill>
                <a:latin typeface="Georgia" panose="02040502050405020303" pitchFamily="18" charset="0"/>
              </a:rPr>
              <a:t> </a:t>
            </a:r>
            <a:r>
              <a:rPr lang="en-US" altLang="en-US" sz="2900" b="1" dirty="0" err="1">
                <a:solidFill>
                  <a:srgbClr val="244583"/>
                </a:solidFill>
                <a:latin typeface="Georgia" panose="02040502050405020303" pitchFamily="18" charset="0"/>
              </a:rPr>
              <a:t>ai</a:t>
            </a:r>
            <a:r>
              <a:rPr lang="en-US" altLang="en-US" sz="2900" b="1" dirty="0">
                <a:solidFill>
                  <a:srgbClr val="244583"/>
                </a:solidFill>
                <a:latin typeface="Georgia" panose="02040502050405020303" pitchFamily="18" charset="0"/>
              </a:rPr>
              <a:t> </a:t>
            </a:r>
            <a:r>
              <a:rPr lang="en-US" altLang="en-US" sz="2900" b="1" dirty="0" err="1">
                <a:solidFill>
                  <a:srgbClr val="244583"/>
                </a:solidFill>
                <a:latin typeface="Georgia" panose="02040502050405020303" pitchFamily="18" charset="0"/>
              </a:rPr>
              <a:t>conflitti</a:t>
            </a:r>
            <a:r>
              <a:rPr lang="en-US" altLang="en-US" sz="2900" b="1" dirty="0">
                <a:solidFill>
                  <a:srgbClr val="244583"/>
                </a:solidFill>
                <a:latin typeface="Georgia" panose="02040502050405020303" pitchFamily="18" charset="0"/>
              </a:rPr>
              <a:t> in </a:t>
            </a:r>
            <a:r>
              <a:rPr lang="en-US" altLang="en-US" sz="2900" b="1" dirty="0" err="1">
                <a:solidFill>
                  <a:srgbClr val="244583"/>
                </a:solidFill>
                <a:latin typeface="Georgia" panose="02040502050405020303" pitchFamily="18" charset="0"/>
              </a:rPr>
              <a:t>Ucraina</a:t>
            </a:r>
            <a:r>
              <a:rPr lang="en-US" altLang="en-US" sz="2900" b="1" dirty="0">
                <a:solidFill>
                  <a:srgbClr val="244583"/>
                </a:solidFill>
                <a:latin typeface="Georgia" panose="02040502050405020303" pitchFamily="18" charset="0"/>
              </a:rPr>
              <a:t>, Medio </a:t>
            </a:r>
            <a:r>
              <a:rPr lang="en-US" altLang="en-US" sz="2900" b="1" dirty="0" err="1">
                <a:solidFill>
                  <a:srgbClr val="244583"/>
                </a:solidFill>
                <a:latin typeface="Georgia" panose="02040502050405020303" pitchFamily="18" charset="0"/>
              </a:rPr>
              <a:t>Oriente</a:t>
            </a:r>
            <a:r>
              <a:rPr lang="en-US" altLang="en-US" sz="2900" b="1" dirty="0">
                <a:solidFill>
                  <a:srgbClr val="244583"/>
                </a:solidFill>
                <a:latin typeface="Georgia" panose="02040502050405020303" pitchFamily="18" charset="0"/>
              </a:rPr>
              <a:t>, </a:t>
            </a:r>
            <a:r>
              <a:rPr lang="en-US" altLang="en-US" sz="2900" b="1" dirty="0" err="1">
                <a:solidFill>
                  <a:srgbClr val="244583"/>
                </a:solidFill>
                <a:latin typeface="Georgia" panose="02040502050405020303" pitchFamily="18" charset="0"/>
              </a:rPr>
              <a:t>cosa</a:t>
            </a:r>
            <a:r>
              <a:rPr lang="en-US" altLang="en-US" sz="2900" b="1" dirty="0">
                <a:solidFill>
                  <a:srgbClr val="244583"/>
                </a:solidFill>
                <a:latin typeface="Georgia" panose="02040502050405020303" pitchFamily="18" charset="0"/>
              </a:rPr>
              <a:t> </a:t>
            </a:r>
            <a:r>
              <a:rPr lang="en-US" altLang="en-US" sz="2900" b="1" dirty="0" err="1">
                <a:solidFill>
                  <a:srgbClr val="244583"/>
                </a:solidFill>
                <a:latin typeface="Georgia" panose="02040502050405020303" pitchFamily="18" charset="0"/>
              </a:rPr>
              <a:t>può</a:t>
            </a:r>
            <a:r>
              <a:rPr lang="en-US" altLang="en-US" sz="2900" b="1" dirty="0">
                <a:solidFill>
                  <a:srgbClr val="244583"/>
                </a:solidFill>
                <a:latin typeface="Georgia" panose="02040502050405020303" pitchFamily="18" charset="0"/>
              </a:rPr>
              <a:t> dire </a:t>
            </a:r>
            <a:r>
              <a:rPr lang="en-US" altLang="en-US" sz="2900" b="1" dirty="0" err="1">
                <a:solidFill>
                  <a:srgbClr val="244583"/>
                </a:solidFill>
                <a:latin typeface="Georgia" panose="02040502050405020303" pitchFamily="18" charset="0"/>
              </a:rPr>
              <a:t>l’economia</a:t>
            </a:r>
            <a:r>
              <a:rPr lang="en-US" altLang="en-US" sz="2900" b="1" dirty="0">
                <a:solidFill>
                  <a:srgbClr val="244583"/>
                </a:solidFill>
                <a:latin typeface="Georgia" panose="02040502050405020303" pitchFamily="18" charset="0"/>
              </a:rPr>
              <a:t>?</a:t>
            </a:r>
            <a:br>
              <a:rPr lang="en-US" altLang="en-US" sz="2900" b="1" dirty="0">
                <a:solidFill>
                  <a:srgbClr val="244583"/>
                </a:solidFill>
                <a:latin typeface="Georgia" panose="02040502050405020303" pitchFamily="18" charset="0"/>
              </a:rPr>
            </a:br>
            <a:endParaRPr lang="it-IT" altLang="en-US" sz="1600" i="1" u="sng" dirty="0">
              <a:solidFill>
                <a:schemeClr val="hlink"/>
              </a:solidFill>
              <a:latin typeface="Georgia" panose="02040502050405020303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04800" y="1295400"/>
            <a:ext cx="8382000" cy="54102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400" b="1" dirty="0" err="1">
                <a:latin typeface="Georgia" panose="02040502050405020303" pitchFamily="18" charset="0"/>
              </a:rPr>
              <a:t>Torniamo</a:t>
            </a:r>
            <a:r>
              <a:rPr lang="en-US" altLang="en-US" sz="2400" b="1" dirty="0">
                <a:latin typeface="Georgia" panose="02040502050405020303" pitchFamily="18" charset="0"/>
              </a:rPr>
              <a:t> a John Maynard Keynes</a:t>
            </a:r>
            <a:r>
              <a:rPr lang="en-US" altLang="en-US" sz="2400" b="1" dirty="0">
                <a:solidFill>
                  <a:srgbClr val="244583"/>
                </a:solidFill>
                <a:latin typeface="Georgia" panose="02040502050405020303" pitchFamily="18" charset="0"/>
              </a:rPr>
              <a:t>: Le </a:t>
            </a:r>
            <a:r>
              <a:rPr lang="en-US" altLang="en-US" sz="2400" b="1" dirty="0" err="1">
                <a:solidFill>
                  <a:srgbClr val="244583"/>
                </a:solidFill>
                <a:latin typeface="Georgia" panose="02040502050405020303" pitchFamily="18" charset="0"/>
              </a:rPr>
              <a:t>conseguenze</a:t>
            </a:r>
            <a:r>
              <a:rPr lang="en-US" altLang="en-US" sz="2400" b="1" dirty="0">
                <a:solidFill>
                  <a:srgbClr val="244583"/>
                </a:solidFill>
                <a:latin typeface="Georgia" panose="02040502050405020303" pitchFamily="18" charset="0"/>
              </a:rPr>
              <a:t> </a:t>
            </a:r>
            <a:r>
              <a:rPr lang="en-US" altLang="en-US" sz="2400" b="1" dirty="0" err="1">
                <a:solidFill>
                  <a:srgbClr val="244583"/>
                </a:solidFill>
                <a:latin typeface="Georgia" panose="02040502050405020303" pitchFamily="18" charset="0"/>
              </a:rPr>
              <a:t>economiche</a:t>
            </a:r>
            <a:r>
              <a:rPr lang="en-US" altLang="en-US" sz="2400" b="1" dirty="0">
                <a:solidFill>
                  <a:srgbClr val="244583"/>
                </a:solidFill>
                <a:latin typeface="Georgia" panose="02040502050405020303" pitchFamily="18" charset="0"/>
              </a:rPr>
              <a:t> </a:t>
            </a:r>
            <a:r>
              <a:rPr lang="en-US" altLang="en-US" sz="2400" b="1" dirty="0" err="1">
                <a:solidFill>
                  <a:srgbClr val="244583"/>
                </a:solidFill>
                <a:latin typeface="Georgia" panose="02040502050405020303" pitchFamily="18" charset="0"/>
              </a:rPr>
              <a:t>della</a:t>
            </a:r>
            <a:r>
              <a:rPr lang="en-US" altLang="en-US" sz="2400" b="1" dirty="0">
                <a:solidFill>
                  <a:srgbClr val="244583"/>
                </a:solidFill>
                <a:latin typeface="Georgia" panose="02040502050405020303" pitchFamily="18" charset="0"/>
              </a:rPr>
              <a:t> pace (1919) “</a:t>
            </a:r>
            <a:r>
              <a:rPr lang="en-US" altLang="en-US" sz="2400" i="1" dirty="0">
                <a:latin typeface="Georgia" panose="02040502050405020303" pitchFamily="18" charset="0"/>
              </a:rPr>
              <a:t>F</a:t>
            </a:r>
            <a:r>
              <a:rPr lang="en-US" sz="2400" i="1" dirty="0">
                <a:latin typeface="Georgia" panose="02040502050405020303" pitchFamily="18" charset="0"/>
              </a:rPr>
              <a:t>ew of us realize the intensely unusual, unstable, complicated, unreliable, temporary nature of the economic organization by which Western Europe has lived for the last half century”</a:t>
            </a:r>
          </a:p>
          <a:p>
            <a:pPr marL="0" indent="0">
              <a:buNone/>
            </a:pPr>
            <a:br>
              <a:rPr lang="en-US" sz="2400" i="1" dirty="0">
                <a:latin typeface="Georgia" panose="02040502050405020303" pitchFamily="18" charset="0"/>
              </a:rPr>
            </a:br>
            <a:r>
              <a:rPr lang="en-US" sz="2400" dirty="0" err="1">
                <a:latin typeface="Georgia" panose="02040502050405020303" pitchFamily="18" charset="0"/>
              </a:rPr>
              <a:t>L’economia</a:t>
            </a:r>
            <a:r>
              <a:rPr lang="en-US" sz="2400" dirty="0">
                <a:latin typeface="Georgia" panose="02040502050405020303" pitchFamily="18" charset="0"/>
              </a:rPr>
              <a:t> </a:t>
            </a:r>
            <a:r>
              <a:rPr lang="en-US" sz="2400" dirty="0" err="1">
                <a:latin typeface="Georgia" panose="02040502050405020303" pitchFamily="18" charset="0"/>
              </a:rPr>
              <a:t>offre</a:t>
            </a:r>
            <a:r>
              <a:rPr lang="en-US" sz="2400" dirty="0">
                <a:latin typeface="Georgia" panose="02040502050405020303" pitchFamily="18" charset="0"/>
              </a:rPr>
              <a:t> </a:t>
            </a:r>
            <a:r>
              <a:rPr lang="en-US" sz="2400" dirty="0" err="1">
                <a:latin typeface="Georgia" panose="02040502050405020303" pitchFamily="18" charset="0"/>
              </a:rPr>
              <a:t>una</a:t>
            </a:r>
            <a:r>
              <a:rPr lang="en-US" sz="2400" dirty="0">
                <a:latin typeface="Georgia" panose="02040502050405020303" pitchFamily="18" charset="0"/>
              </a:rPr>
              <a:t> </a:t>
            </a:r>
            <a:r>
              <a:rPr lang="en-US" sz="2400" dirty="0" err="1">
                <a:latin typeface="Georgia" panose="02040502050405020303" pitchFamily="18" charset="0"/>
              </a:rPr>
              <a:t>possibilità</a:t>
            </a:r>
            <a:r>
              <a:rPr lang="en-US" sz="2400" dirty="0">
                <a:latin typeface="Georgia" panose="02040502050405020303" pitchFamily="18" charset="0"/>
              </a:rPr>
              <a:t> di </a:t>
            </a:r>
            <a:r>
              <a:rPr lang="en-US" sz="2400" dirty="0" err="1">
                <a:latin typeface="Georgia" panose="02040502050405020303" pitchFamily="18" charset="0"/>
              </a:rPr>
              <a:t>superare</a:t>
            </a:r>
            <a:r>
              <a:rPr lang="en-US" sz="2400" dirty="0">
                <a:latin typeface="Georgia" panose="02040502050405020303" pitchFamily="18" charset="0"/>
              </a:rPr>
              <a:t> </a:t>
            </a:r>
            <a:r>
              <a:rPr lang="en-US" sz="2400" dirty="0" err="1">
                <a:latin typeface="Georgia" panose="02040502050405020303" pitchFamily="18" charset="0"/>
              </a:rPr>
              <a:t>alcuni</a:t>
            </a:r>
            <a:r>
              <a:rPr lang="en-US" sz="2400" dirty="0">
                <a:latin typeface="Georgia" panose="02040502050405020303" pitchFamily="18" charset="0"/>
              </a:rPr>
              <a:t> </a:t>
            </a:r>
            <a:r>
              <a:rPr lang="en-US" sz="2400" dirty="0" err="1">
                <a:latin typeface="Georgia" panose="02040502050405020303" pitchFamily="18" charset="0"/>
              </a:rPr>
              <a:t>conflitti</a:t>
            </a:r>
            <a:r>
              <a:rPr lang="en-US" sz="2400" dirty="0">
                <a:latin typeface="Georgia" panose="02040502050405020303" pitchFamily="18" charset="0"/>
              </a:rPr>
              <a:t>. </a:t>
            </a:r>
            <a:r>
              <a:rPr lang="en-US" sz="2400" dirty="0" err="1">
                <a:latin typeface="Georgia" panose="02040502050405020303" pitchFamily="18" charset="0"/>
              </a:rPr>
              <a:t>Una</a:t>
            </a:r>
            <a:r>
              <a:rPr lang="en-US" sz="2400" dirty="0">
                <a:latin typeface="Georgia" panose="02040502050405020303" pitchFamily="18" charset="0"/>
              </a:rPr>
              <a:t> </a:t>
            </a:r>
            <a:r>
              <a:rPr lang="en-US" sz="2400" dirty="0" err="1">
                <a:latin typeface="Georgia" panose="02040502050405020303" pitchFamily="18" charset="0"/>
              </a:rPr>
              <a:t>prospettiva</a:t>
            </a:r>
            <a:r>
              <a:rPr lang="en-US" sz="2400" dirty="0">
                <a:latin typeface="Georgia" panose="02040502050405020303" pitchFamily="18" charset="0"/>
              </a:rPr>
              <a:t> di </a:t>
            </a:r>
            <a:r>
              <a:rPr lang="en-US" sz="2400" dirty="0" err="1">
                <a:latin typeface="Georgia" panose="02040502050405020303" pitchFamily="18" charset="0"/>
              </a:rPr>
              <a:t>sviluppo</a:t>
            </a:r>
            <a:r>
              <a:rPr lang="en-US" sz="2400" dirty="0">
                <a:latin typeface="Georgia" panose="02040502050405020303" pitchFamily="18" charset="0"/>
              </a:rPr>
              <a:t>, </a:t>
            </a:r>
            <a:r>
              <a:rPr lang="en-US" sz="2400" dirty="0" err="1">
                <a:latin typeface="Georgia" panose="02040502050405020303" pitchFamily="18" charset="0"/>
              </a:rPr>
              <a:t>l’aumento</a:t>
            </a:r>
            <a:r>
              <a:rPr lang="en-US" sz="2400" dirty="0">
                <a:latin typeface="Georgia" panose="02040502050405020303" pitchFamily="18" charset="0"/>
              </a:rPr>
              <a:t> </a:t>
            </a:r>
            <a:r>
              <a:rPr lang="en-US" sz="2400" dirty="0" err="1">
                <a:latin typeface="Georgia" panose="02040502050405020303" pitchFamily="18" charset="0"/>
              </a:rPr>
              <a:t>delle</a:t>
            </a:r>
            <a:r>
              <a:rPr lang="en-US" sz="2400" dirty="0">
                <a:latin typeface="Georgia" panose="02040502050405020303" pitchFamily="18" charset="0"/>
              </a:rPr>
              <a:t> </a:t>
            </a:r>
            <a:r>
              <a:rPr lang="en-US" sz="2400" dirty="0" err="1">
                <a:latin typeface="Georgia" panose="02040502050405020303" pitchFamily="18" charset="0"/>
              </a:rPr>
              <a:t>risorse</a:t>
            </a:r>
            <a:r>
              <a:rPr lang="en-US" sz="2400" dirty="0">
                <a:latin typeface="Georgia" panose="02040502050405020303" pitchFamily="18" charset="0"/>
              </a:rPr>
              <a:t>, </a:t>
            </a:r>
            <a:r>
              <a:rPr lang="en-US" sz="2400" dirty="0" err="1">
                <a:latin typeface="Georgia" panose="02040502050405020303" pitchFamily="18" charset="0"/>
              </a:rPr>
              <a:t>il</a:t>
            </a:r>
            <a:r>
              <a:rPr lang="en-US" sz="2400" dirty="0">
                <a:latin typeface="Georgia" panose="02040502050405020303" pitchFamily="18" charset="0"/>
              </a:rPr>
              <a:t> </a:t>
            </a:r>
            <a:r>
              <a:rPr lang="en-US" sz="2400" dirty="0" err="1">
                <a:latin typeface="Georgia" panose="02040502050405020303" pitchFamily="18" charset="0"/>
              </a:rPr>
              <a:t>miglioramento</a:t>
            </a:r>
            <a:r>
              <a:rPr lang="en-US" sz="2400" dirty="0">
                <a:latin typeface="Georgia" panose="02040502050405020303" pitchFamily="18" charset="0"/>
              </a:rPr>
              <a:t> </a:t>
            </a:r>
            <a:r>
              <a:rPr lang="en-US" sz="2400" dirty="0" err="1">
                <a:latin typeface="Georgia" panose="02040502050405020303" pitchFamily="18" charset="0"/>
              </a:rPr>
              <a:t>delle</a:t>
            </a:r>
            <a:r>
              <a:rPr lang="en-US" sz="2400" dirty="0">
                <a:latin typeface="Georgia" panose="02040502050405020303" pitchFamily="18" charset="0"/>
              </a:rPr>
              <a:t> </a:t>
            </a:r>
            <a:r>
              <a:rPr lang="en-US" sz="2400" dirty="0" err="1">
                <a:latin typeface="Georgia" panose="02040502050405020303" pitchFamily="18" charset="0"/>
              </a:rPr>
              <a:t>condizioni</a:t>
            </a:r>
            <a:r>
              <a:rPr lang="en-US" sz="2400" dirty="0">
                <a:latin typeface="Georgia" panose="02040502050405020303" pitchFamily="18" charset="0"/>
              </a:rPr>
              <a:t> di vita </a:t>
            </a:r>
            <a:r>
              <a:rPr lang="en-US" sz="2400" dirty="0" err="1">
                <a:latin typeface="Georgia" panose="02040502050405020303" pitchFamily="18" charset="0"/>
              </a:rPr>
              <a:t>attraverso</a:t>
            </a:r>
            <a:r>
              <a:rPr lang="en-US" sz="2400" dirty="0">
                <a:latin typeface="Georgia" panose="02040502050405020303" pitchFamily="18" charset="0"/>
              </a:rPr>
              <a:t> la </a:t>
            </a:r>
            <a:r>
              <a:rPr lang="en-US" sz="2400" dirty="0" err="1">
                <a:latin typeface="Georgia" panose="02040502050405020303" pitchFamily="18" charset="0"/>
              </a:rPr>
              <a:t>cooperazione</a:t>
            </a:r>
            <a:r>
              <a:rPr lang="en-US" sz="2400" dirty="0">
                <a:latin typeface="Georgia" panose="02040502050405020303" pitchFamily="18" charset="0"/>
              </a:rPr>
              <a:t> </a:t>
            </a:r>
            <a:r>
              <a:rPr lang="en-US" sz="2400" dirty="0" err="1">
                <a:latin typeface="Georgia" panose="02040502050405020303" pitchFamily="18" charset="0"/>
              </a:rPr>
              <a:t>internazionale</a:t>
            </a:r>
            <a:r>
              <a:rPr lang="en-US" sz="2400" dirty="0">
                <a:latin typeface="Georgia" panose="02040502050405020303" pitchFamily="18" charset="0"/>
              </a:rPr>
              <a:t> </a:t>
            </a:r>
            <a:r>
              <a:rPr lang="en-US" sz="2400" dirty="0" err="1">
                <a:latin typeface="Georgia" panose="02040502050405020303" pitchFamily="18" charset="0"/>
              </a:rPr>
              <a:t>sono</a:t>
            </a:r>
            <a:r>
              <a:rPr lang="en-US" sz="2400" dirty="0">
                <a:latin typeface="Georgia" panose="02040502050405020303" pitchFamily="18" charset="0"/>
              </a:rPr>
              <a:t> </a:t>
            </a:r>
            <a:r>
              <a:rPr lang="en-US" sz="2400" dirty="0" err="1">
                <a:latin typeface="Georgia" panose="02040502050405020303" pitchFamily="18" charset="0"/>
              </a:rPr>
              <a:t>un’alternativa</a:t>
            </a:r>
            <a:r>
              <a:rPr lang="en-US" sz="2400" dirty="0">
                <a:latin typeface="Georgia" panose="02040502050405020303" pitchFamily="18" charset="0"/>
              </a:rPr>
              <a:t> </a:t>
            </a:r>
            <a:r>
              <a:rPr lang="en-US" sz="2400" dirty="0" err="1">
                <a:latin typeface="Georgia" panose="02040502050405020303" pitchFamily="18" charset="0"/>
              </a:rPr>
              <a:t>alla</a:t>
            </a:r>
            <a:r>
              <a:rPr lang="en-US" sz="2400" dirty="0">
                <a:latin typeface="Georgia" panose="02040502050405020303" pitchFamily="18" charset="0"/>
              </a:rPr>
              <a:t> </a:t>
            </a:r>
            <a:r>
              <a:rPr lang="en-US" sz="2400" dirty="0" err="1">
                <a:latin typeface="Georgia" panose="02040502050405020303" pitchFamily="18" charset="0"/>
              </a:rPr>
              <a:t>logica</a:t>
            </a:r>
            <a:r>
              <a:rPr lang="en-US" sz="2400" dirty="0">
                <a:latin typeface="Georgia" panose="02040502050405020303" pitchFamily="18" charset="0"/>
              </a:rPr>
              <a:t> </a:t>
            </a:r>
            <a:r>
              <a:rPr lang="en-US" sz="2400" dirty="0" err="1">
                <a:latin typeface="Georgia" panose="02040502050405020303" pitchFamily="18" charset="0"/>
              </a:rPr>
              <a:t>delle</a:t>
            </a:r>
            <a:r>
              <a:rPr lang="en-US" sz="2400" dirty="0">
                <a:latin typeface="Georgia" panose="02040502050405020303" pitchFamily="18" charset="0"/>
              </a:rPr>
              <a:t> guerre per </a:t>
            </a:r>
            <a:r>
              <a:rPr lang="en-US" sz="2400" dirty="0" err="1">
                <a:latin typeface="Georgia" panose="02040502050405020303" pitchFamily="18" charset="0"/>
              </a:rPr>
              <a:t>controllare</a:t>
            </a:r>
            <a:r>
              <a:rPr lang="en-US" sz="2400" dirty="0">
                <a:latin typeface="Georgia" panose="02040502050405020303" pitchFamily="18" charset="0"/>
              </a:rPr>
              <a:t> </a:t>
            </a:r>
            <a:r>
              <a:rPr lang="en-US" sz="2400" dirty="0" err="1">
                <a:latin typeface="Georgia" panose="02040502050405020303" pitchFamily="18" charset="0"/>
              </a:rPr>
              <a:t>territori</a:t>
            </a:r>
            <a:r>
              <a:rPr lang="en-US" sz="2400" dirty="0">
                <a:latin typeface="Georgia" panose="02040502050405020303" pitchFamily="18" charset="0"/>
              </a:rPr>
              <a:t>, </a:t>
            </a:r>
            <a:r>
              <a:rPr lang="en-US" sz="2400" dirty="0" err="1">
                <a:latin typeface="Georgia" panose="02040502050405020303" pitchFamily="18" charset="0"/>
              </a:rPr>
              <a:t>mercati</a:t>
            </a:r>
            <a:r>
              <a:rPr lang="en-US" sz="2400" dirty="0">
                <a:latin typeface="Georgia" panose="02040502050405020303" pitchFamily="18" charset="0"/>
              </a:rPr>
              <a:t> e </a:t>
            </a:r>
            <a:r>
              <a:rPr lang="en-US" sz="2400" dirty="0" err="1">
                <a:latin typeface="Georgia" panose="02040502050405020303" pitchFamily="18" charset="0"/>
              </a:rPr>
              <a:t>risorse</a:t>
            </a:r>
            <a:r>
              <a:rPr lang="en-US" sz="2400" dirty="0">
                <a:latin typeface="Georgia" panose="02040502050405020303" pitchFamily="18" charset="0"/>
              </a:rPr>
              <a:t> date.</a:t>
            </a:r>
            <a:endParaRPr lang="en-US" altLang="en-US" sz="2400" i="1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US" altLang="en-US" sz="2400" i="1" dirty="0" err="1">
                <a:latin typeface="Georgia" panose="02040502050405020303" pitchFamily="18" charset="0"/>
              </a:rPr>
              <a:t>Sono</a:t>
            </a:r>
            <a:r>
              <a:rPr lang="en-US" altLang="en-US" sz="2400" i="1" dirty="0">
                <a:latin typeface="Georgia" panose="02040502050405020303" pitchFamily="18" charset="0"/>
              </a:rPr>
              <a:t> </a:t>
            </a:r>
            <a:r>
              <a:rPr lang="en-US" altLang="en-US" sz="2400" i="1" dirty="0" err="1">
                <a:latin typeface="Georgia" panose="02040502050405020303" pitchFamily="18" charset="0"/>
              </a:rPr>
              <a:t>problemi</a:t>
            </a:r>
            <a:r>
              <a:rPr lang="en-US" altLang="en-US" sz="2400" i="1" dirty="0">
                <a:latin typeface="Georgia" panose="02040502050405020303" pitchFamily="18" charset="0"/>
              </a:rPr>
              <a:t> </a:t>
            </a:r>
            <a:r>
              <a:rPr lang="en-US" altLang="en-US" sz="2400" i="1" dirty="0" err="1">
                <a:latin typeface="Georgia" panose="02040502050405020303" pitchFamily="18" charset="0"/>
              </a:rPr>
              <a:t>complessi</a:t>
            </a:r>
            <a:r>
              <a:rPr lang="en-US" altLang="en-US" sz="2400" i="1" dirty="0">
                <a:latin typeface="Georgia" panose="02040502050405020303" pitchFamily="18" charset="0"/>
              </a:rPr>
              <a:t> a cui </a:t>
            </a:r>
            <a:r>
              <a:rPr lang="en-US" altLang="en-US" sz="2400" i="1" dirty="0" err="1">
                <a:latin typeface="Georgia" panose="02040502050405020303" pitchFamily="18" charset="0"/>
              </a:rPr>
              <a:t>dedicare</a:t>
            </a:r>
            <a:r>
              <a:rPr lang="en-US" altLang="en-US" sz="2400" i="1" dirty="0">
                <a:latin typeface="Georgia" panose="02040502050405020303" pitchFamily="18" charset="0"/>
              </a:rPr>
              <a:t> </a:t>
            </a:r>
            <a:r>
              <a:rPr lang="en-US" altLang="en-US" sz="2400" i="1" dirty="0" err="1">
                <a:latin typeface="Georgia" panose="02040502050405020303" pitchFamily="18" charset="0"/>
              </a:rPr>
              <a:t>più</a:t>
            </a:r>
            <a:r>
              <a:rPr lang="en-US" altLang="en-US" sz="2400" i="1" dirty="0">
                <a:latin typeface="Georgia" panose="02040502050405020303" pitchFamily="18" charset="0"/>
              </a:rPr>
              <a:t> </a:t>
            </a:r>
            <a:r>
              <a:rPr lang="en-US" altLang="en-US" sz="2400" i="1" dirty="0" err="1">
                <a:latin typeface="Georgia" panose="02040502050405020303" pitchFamily="18" charset="0"/>
              </a:rPr>
              <a:t>attenzione</a:t>
            </a:r>
            <a:r>
              <a:rPr lang="en-US" altLang="en-US" sz="2400" i="1" dirty="0">
                <a:latin typeface="Georgia" panose="02040502050405020303" pitchFamily="18" charset="0"/>
              </a:rPr>
              <a:t>. </a:t>
            </a:r>
            <a:r>
              <a:rPr lang="en-US" altLang="en-US" sz="2400" i="1" dirty="0" err="1">
                <a:latin typeface="Georgia" panose="02040502050405020303" pitchFamily="18" charset="0"/>
              </a:rPr>
              <a:t>Alla</a:t>
            </a:r>
            <a:r>
              <a:rPr lang="en-US" altLang="en-US" sz="2400" i="1" dirty="0">
                <a:latin typeface="Georgia" panose="02040502050405020303" pitchFamily="18" charset="0"/>
              </a:rPr>
              <a:t> </a:t>
            </a:r>
            <a:r>
              <a:rPr lang="en-US" altLang="en-US" sz="2400" i="1" dirty="0" err="1">
                <a:latin typeface="Georgia" panose="02040502050405020303" pitchFamily="18" charset="0"/>
              </a:rPr>
              <a:t>RSA</a:t>
            </a:r>
            <a:r>
              <a:rPr lang="en-US" altLang="en-US" sz="2400" i="1" dirty="0">
                <a:latin typeface="Georgia" panose="02040502050405020303" pitchFamily="18" charset="0"/>
              </a:rPr>
              <a:t> </a:t>
            </a:r>
            <a:r>
              <a:rPr lang="en-US" altLang="en-US" sz="2400" i="1" dirty="0" err="1">
                <a:latin typeface="Georgia" panose="02040502050405020303" pitchFamily="18" charset="0"/>
              </a:rPr>
              <a:t>abbiamo</a:t>
            </a:r>
            <a:r>
              <a:rPr lang="en-US" altLang="en-US" sz="2400" i="1" dirty="0">
                <a:latin typeface="Georgia" panose="02040502050405020303" pitchFamily="18" charset="0"/>
              </a:rPr>
              <a:t> </a:t>
            </a:r>
            <a:r>
              <a:rPr lang="en-US" altLang="en-US" sz="2400" i="1" dirty="0" err="1">
                <a:latin typeface="Georgia" panose="02040502050405020303" pitchFamily="18" charset="0"/>
              </a:rPr>
              <a:t>sessioni</a:t>
            </a:r>
            <a:r>
              <a:rPr lang="en-US" altLang="en-US" sz="2400" i="1" dirty="0">
                <a:latin typeface="Georgia" panose="02040502050405020303" pitchFamily="18" charset="0"/>
              </a:rPr>
              <a:t> e paper di Economists for Peace and Security </a:t>
            </a:r>
            <a:r>
              <a:rPr lang="en-US" altLang="en-US" sz="2400" i="1" dirty="0" err="1">
                <a:latin typeface="Georgia" panose="02040502050405020303" pitchFamily="18" charset="0"/>
              </a:rPr>
              <a:t>su</a:t>
            </a:r>
            <a:r>
              <a:rPr lang="en-US" altLang="en-US" sz="2400" i="1" dirty="0">
                <a:latin typeface="Georgia" panose="02040502050405020303" pitchFamily="18" charset="0"/>
              </a:rPr>
              <a:t> </a:t>
            </a:r>
            <a:r>
              <a:rPr lang="en-US" altLang="en-US" sz="2400" i="1" dirty="0" err="1">
                <a:latin typeface="Georgia" panose="02040502050405020303" pitchFamily="18" charset="0"/>
              </a:rPr>
              <a:t>questi</a:t>
            </a:r>
            <a:r>
              <a:rPr lang="en-US" altLang="en-US" sz="2400" i="1" dirty="0">
                <a:latin typeface="Georgia" panose="02040502050405020303" pitchFamily="18" charset="0"/>
              </a:rPr>
              <a:t> </a:t>
            </a:r>
            <a:r>
              <a:rPr lang="en-US" altLang="en-US" sz="2400" i="1" dirty="0" err="1">
                <a:latin typeface="Georgia" panose="02040502050405020303" pitchFamily="18" charset="0"/>
              </a:rPr>
              <a:t>problemi</a:t>
            </a:r>
            <a:br>
              <a:rPr lang="en-US" sz="2800" dirty="0"/>
            </a:br>
            <a:br>
              <a:rPr lang="en-US" altLang="en-US" sz="2600" b="1" dirty="0">
                <a:latin typeface="Georgia" panose="02040502050405020303" pitchFamily="18" charset="0"/>
              </a:rPr>
            </a:br>
            <a:endParaRPr lang="it-IT" sz="2600" dirty="0"/>
          </a:p>
        </p:txBody>
      </p:sp>
      <p:sp>
        <p:nvSpPr>
          <p:cNvPr id="10243" name="Titolo 1"/>
          <p:cNvSpPr txBox="1">
            <a:spLocks/>
          </p:cNvSpPr>
          <p:nvPr/>
        </p:nvSpPr>
        <p:spPr bwMode="auto">
          <a:xfrm>
            <a:off x="381000" y="1423480"/>
            <a:ext cx="6705600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br>
              <a:rPr lang="it-IT" altLang="en-US" sz="4200" dirty="0">
                <a:solidFill>
                  <a:schemeClr val="accent1"/>
                </a:solidFill>
                <a:latin typeface="Georgia" panose="02040502050405020303" pitchFamily="18" charset="0"/>
              </a:rPr>
            </a:br>
            <a:br>
              <a:rPr lang="it-IT" altLang="en-US" sz="4200" i="1" dirty="0">
                <a:solidFill>
                  <a:srgbClr val="244583"/>
                </a:solidFill>
                <a:latin typeface="Georgia" panose="02040502050405020303" pitchFamily="18" charset="0"/>
              </a:rPr>
            </a:br>
            <a:endParaRPr lang="it-IT" altLang="en-US" sz="3000" i="1" dirty="0">
              <a:solidFill>
                <a:srgbClr val="244583"/>
              </a:solidFill>
              <a:latin typeface="Georgia" panose="02040502050405020303" pitchFamily="18" charset="0"/>
            </a:endParaRPr>
          </a:p>
        </p:txBody>
      </p:sp>
      <p:pic>
        <p:nvPicPr>
          <p:cNvPr id="5" name="Picture 5" descr="Logo SIE">
            <a:extLst>
              <a:ext uri="{FF2B5EF4-FFF2-40B4-BE49-F238E27FC236}">
                <a16:creationId xmlns:a16="http://schemas.microsoft.com/office/drawing/2014/main" id="{AF793B66-2EEB-5AE2-323E-01BF57171F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4319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9819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09600" y="2971800"/>
            <a:ext cx="7772400" cy="1873250"/>
          </a:xfrm>
        </p:spPr>
        <p:txBody>
          <a:bodyPr>
            <a:normAutofit fontScale="90000"/>
          </a:bodyPr>
          <a:lstStyle/>
          <a:p>
            <a:pPr eaLnBrk="1">
              <a:defRPr/>
            </a:pPr>
            <a:br>
              <a:rPr lang="en-US" altLang="en-US" sz="2100" b="1" dirty="0">
                <a:solidFill>
                  <a:srgbClr val="244583"/>
                </a:solidFill>
                <a:latin typeface="Georgia" panose="02040502050405020303" pitchFamily="18" charset="0"/>
              </a:rPr>
            </a:br>
            <a:br>
              <a:rPr lang="en-US" altLang="en-US" sz="1900" b="1" dirty="0">
                <a:solidFill>
                  <a:srgbClr val="3668C4"/>
                </a:solidFill>
                <a:latin typeface="Georgia" panose="02040502050405020303" pitchFamily="18" charset="0"/>
              </a:rPr>
            </a:br>
            <a:br>
              <a:rPr lang="en-US" altLang="en-US" sz="1900" b="1" dirty="0">
                <a:solidFill>
                  <a:srgbClr val="3668C4"/>
                </a:solidFill>
                <a:latin typeface="Georgia" panose="02040502050405020303" pitchFamily="18" charset="0"/>
              </a:rPr>
            </a:br>
            <a:br>
              <a:rPr lang="en-US" altLang="en-US" sz="1900" b="1" dirty="0">
                <a:solidFill>
                  <a:srgbClr val="3668C4"/>
                </a:solidFill>
                <a:latin typeface="Georgia" panose="02040502050405020303" pitchFamily="18" charset="0"/>
              </a:rPr>
            </a:br>
            <a:br>
              <a:rPr lang="en-US" altLang="en-US" sz="1900" b="1" dirty="0">
                <a:solidFill>
                  <a:srgbClr val="3668C4"/>
                </a:solidFill>
                <a:latin typeface="Georgia" panose="02040502050405020303" pitchFamily="18" charset="0"/>
              </a:rPr>
            </a:br>
            <a:br>
              <a:rPr lang="en-US" altLang="en-US" sz="1900" b="1" dirty="0">
                <a:solidFill>
                  <a:srgbClr val="3668C4"/>
                </a:solidFill>
                <a:latin typeface="Georgia" panose="02040502050405020303" pitchFamily="18" charset="0"/>
              </a:rPr>
            </a:br>
            <a:br>
              <a:rPr lang="en-US" altLang="en-US" sz="1900" b="1" dirty="0">
                <a:latin typeface="Georgia" panose="02040502050405020303" pitchFamily="18" charset="0"/>
              </a:rPr>
            </a:br>
            <a:br>
              <a:rPr lang="en-US" altLang="en-US" sz="1900" b="1" dirty="0">
                <a:latin typeface="Georgia" panose="02040502050405020303" pitchFamily="18" charset="0"/>
              </a:rPr>
            </a:br>
            <a:r>
              <a:rPr lang="en-US" altLang="en-US" sz="2900" b="1" dirty="0">
                <a:solidFill>
                  <a:srgbClr val="244583"/>
                </a:solidFill>
                <a:latin typeface="Georgia" panose="02040502050405020303" pitchFamily="18" charset="0"/>
              </a:rPr>
              <a:t> </a:t>
            </a:r>
            <a:r>
              <a:rPr lang="en-US" altLang="en-US" sz="3200" b="1" dirty="0" err="1">
                <a:solidFill>
                  <a:srgbClr val="244583"/>
                </a:solidFill>
                <a:latin typeface="Georgia" panose="02040502050405020303" pitchFamily="18" charset="0"/>
              </a:rPr>
              <a:t>Commissioni</a:t>
            </a:r>
            <a:br>
              <a:rPr lang="en-US" altLang="en-US" sz="2900" b="1" dirty="0">
                <a:solidFill>
                  <a:srgbClr val="244583"/>
                </a:solidFill>
                <a:latin typeface="Georgia" panose="02040502050405020303" pitchFamily="18" charset="0"/>
              </a:rPr>
            </a:br>
            <a:br>
              <a:rPr lang="en-US" altLang="en-US" sz="2900" b="1" dirty="0">
                <a:solidFill>
                  <a:srgbClr val="244583"/>
                </a:solidFill>
                <a:latin typeface="Georgia" panose="02040502050405020303" pitchFamily="18" charset="0"/>
              </a:rPr>
            </a:br>
            <a:br>
              <a:rPr lang="en-US" altLang="en-US" sz="2900" b="1" dirty="0">
                <a:solidFill>
                  <a:srgbClr val="244583"/>
                </a:solidFill>
                <a:latin typeface="Georgia" panose="02040502050405020303" pitchFamily="18" charset="0"/>
              </a:rPr>
            </a:br>
            <a:br>
              <a:rPr lang="en-US" altLang="en-US" sz="1600" b="1" dirty="0">
                <a:latin typeface="Georgia" panose="02040502050405020303" pitchFamily="18" charset="0"/>
              </a:rPr>
            </a:br>
            <a:endParaRPr lang="it-IT" altLang="en-US" sz="1600" i="1" u="sng" dirty="0">
              <a:solidFill>
                <a:schemeClr val="hlink"/>
              </a:solidFill>
              <a:latin typeface="Georgia" panose="02040502050405020303" pitchFamily="18" charset="0"/>
            </a:endParaRPr>
          </a:p>
        </p:txBody>
      </p:sp>
      <p:sp>
        <p:nvSpPr>
          <p:cNvPr id="10243" name="Titolo 1"/>
          <p:cNvSpPr txBox="1">
            <a:spLocks/>
          </p:cNvSpPr>
          <p:nvPr/>
        </p:nvSpPr>
        <p:spPr bwMode="auto">
          <a:xfrm>
            <a:off x="990600" y="464976"/>
            <a:ext cx="85344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br>
              <a:rPr lang="it-IT" altLang="en-US" sz="4200" dirty="0">
                <a:solidFill>
                  <a:schemeClr val="accent1"/>
                </a:solidFill>
                <a:latin typeface="Georgia" panose="02040502050405020303" pitchFamily="18" charset="0"/>
              </a:rPr>
            </a:br>
            <a:br>
              <a:rPr lang="it-IT" altLang="en-US" sz="4200" i="1" dirty="0">
                <a:solidFill>
                  <a:srgbClr val="244583"/>
                </a:solidFill>
                <a:latin typeface="Georgia" panose="02040502050405020303" pitchFamily="18" charset="0"/>
              </a:rPr>
            </a:br>
            <a:r>
              <a:rPr lang="it-IT" altLang="en-US" sz="3000" i="1" dirty="0">
                <a:solidFill>
                  <a:srgbClr val="244583"/>
                </a:solidFill>
                <a:latin typeface="Georgia" panose="02040502050405020303" pitchFamily="18" charset="0"/>
              </a:rPr>
              <a:t>SOCIETA</a:t>
            </a:r>
            <a:r>
              <a:rPr lang="ja-JP" altLang="it-IT" sz="3000" i="1" dirty="0">
                <a:solidFill>
                  <a:srgbClr val="244583"/>
                </a:solidFill>
                <a:latin typeface="Georgia" panose="02040502050405020303" pitchFamily="18" charset="0"/>
              </a:rPr>
              <a:t>’</a:t>
            </a:r>
            <a:r>
              <a:rPr lang="it-IT" altLang="ja-JP" sz="3000" i="1" dirty="0">
                <a:solidFill>
                  <a:srgbClr val="244583"/>
                </a:solidFill>
                <a:latin typeface="Georgia" panose="02040502050405020303" pitchFamily="18" charset="0"/>
              </a:rPr>
              <a:t> ITALIANA DI ECONOMIA</a:t>
            </a:r>
            <a:endParaRPr lang="it-IT" altLang="en-US" sz="3000" i="1" dirty="0">
              <a:solidFill>
                <a:srgbClr val="244583"/>
              </a:solidFill>
              <a:latin typeface="Georgia" panose="02040502050405020303" pitchFamily="18" charset="0"/>
            </a:endParaRPr>
          </a:p>
        </p:txBody>
      </p:sp>
      <p:pic>
        <p:nvPicPr>
          <p:cNvPr id="10244" name="Picture 5" descr="Logo S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olo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it-IT" altLang="en-US" sz="3200" b="1" dirty="0">
                <a:solidFill>
                  <a:srgbClr val="336699"/>
                </a:solidFill>
                <a:latin typeface="Georgia" panose="02040502050405020303" pitchFamily="18" charset="0"/>
              </a:rPr>
              <a:t>Ordine del giorno</a:t>
            </a:r>
            <a:endParaRPr lang="en-GB" altLang="en-US" sz="3200" b="1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p:sp>
        <p:nvSpPr>
          <p:cNvPr id="4099" name="Segnaposto contenuto 2"/>
          <p:cNvSpPr>
            <a:spLocks noGrp="1" noChangeArrowheads="1"/>
          </p:cNvSpPr>
          <p:nvPr>
            <p:ph idx="1"/>
          </p:nvPr>
        </p:nvSpPr>
        <p:spPr>
          <a:xfrm>
            <a:off x="762000" y="2209800"/>
            <a:ext cx="8382000" cy="5211762"/>
          </a:xfrm>
        </p:spPr>
        <p:txBody>
          <a:bodyPr/>
          <a:lstStyle/>
          <a:p>
            <a:pPr>
              <a:lnSpc>
                <a:spcPct val="120000"/>
              </a:lnSpc>
            </a:pPr>
            <a:endParaRPr lang="it-IT" altLang="en-US" sz="2400" dirty="0">
              <a:latin typeface="Georgia" panose="02040502050405020303" pitchFamily="18" charset="0"/>
            </a:endParaRPr>
          </a:p>
          <a:p>
            <a:pPr>
              <a:lnSpc>
                <a:spcPct val="120000"/>
              </a:lnSpc>
            </a:pPr>
            <a:r>
              <a:rPr lang="it-IT" altLang="en-US" sz="2400" dirty="0">
                <a:latin typeface="Georgia" panose="02040502050405020303" pitchFamily="18" charset="0"/>
              </a:rPr>
              <a:t>Relazione del Consiglio di Presidenza sulle principali attività 2022-2023</a:t>
            </a:r>
            <a:endParaRPr lang="en-GB" altLang="en-US" sz="2400" dirty="0">
              <a:latin typeface="Georgia" panose="02040502050405020303" pitchFamily="18" charset="0"/>
            </a:endParaRPr>
          </a:p>
          <a:p>
            <a:pPr>
              <a:lnSpc>
                <a:spcPct val="120000"/>
              </a:lnSpc>
            </a:pPr>
            <a:r>
              <a:rPr lang="it-IT" altLang="en-US" sz="2400" dirty="0">
                <a:latin typeface="Georgia" panose="02040502050405020303" pitchFamily="18" charset="0"/>
              </a:rPr>
              <a:t>Bilancio e rendiconto finanziario</a:t>
            </a:r>
          </a:p>
          <a:p>
            <a:pPr>
              <a:lnSpc>
                <a:spcPct val="120000"/>
              </a:lnSpc>
            </a:pPr>
            <a:r>
              <a:rPr lang="it-IT" altLang="en-US" sz="2400" dirty="0">
                <a:latin typeface="Georgia" panose="02040502050405020303" pitchFamily="18" charset="0"/>
              </a:rPr>
              <a:t>Conferimento Premi SIE</a:t>
            </a:r>
          </a:p>
          <a:p>
            <a:pPr>
              <a:lnSpc>
                <a:spcPct val="120000"/>
              </a:lnSpc>
            </a:pPr>
            <a:r>
              <a:rPr lang="it-IT" altLang="en-US" sz="2400" dirty="0">
                <a:latin typeface="Georgia" panose="02040502050405020303" pitchFamily="18" charset="0"/>
              </a:rPr>
              <a:t>Varie ed eventuali </a:t>
            </a:r>
          </a:p>
          <a:p>
            <a:pPr>
              <a:lnSpc>
                <a:spcPct val="120000"/>
              </a:lnSpc>
            </a:pPr>
            <a:endParaRPr lang="it-IT" altLang="en-US" sz="2400" dirty="0">
              <a:latin typeface="Georgia" panose="02040502050405020303" pitchFamily="18" charset="0"/>
            </a:endParaRPr>
          </a:p>
          <a:p>
            <a:pPr>
              <a:lnSpc>
                <a:spcPct val="120000"/>
              </a:lnSpc>
            </a:pPr>
            <a:endParaRPr lang="it-IT" altLang="en-US" sz="2400" dirty="0">
              <a:latin typeface="Georgia" panose="02040502050405020303" pitchFamily="18" charset="0"/>
            </a:endParaRPr>
          </a:p>
          <a:p>
            <a:pPr eaLnBrk="1" hangingPunct="1">
              <a:buFontTx/>
              <a:buNone/>
            </a:pPr>
            <a:endParaRPr lang="en-GB" altLang="en-US" sz="2000" dirty="0"/>
          </a:p>
        </p:txBody>
      </p:sp>
      <p:pic>
        <p:nvPicPr>
          <p:cNvPr id="4100" name="Picture 5" descr="Logo S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olo 1"/>
          <p:cNvSpPr>
            <a:spLocks noGrp="1" noChangeArrowheads="1"/>
          </p:cNvSpPr>
          <p:nvPr>
            <p:ph type="title"/>
          </p:nvPr>
        </p:nvSpPr>
        <p:spPr>
          <a:xfrm>
            <a:off x="685800" y="92074"/>
            <a:ext cx="8229600" cy="1355726"/>
          </a:xfrm>
        </p:spPr>
        <p:txBody>
          <a:bodyPr/>
          <a:lstStyle/>
          <a:p>
            <a:r>
              <a:rPr lang="it-IT" altLang="it-IT" sz="2800" b="1" dirty="0">
                <a:solidFill>
                  <a:srgbClr val="336699"/>
                </a:solidFill>
                <a:latin typeface="Georgia" panose="02040502050405020303" pitchFamily="18" charset="0"/>
              </a:rPr>
              <a:t> </a:t>
            </a:r>
            <a:br>
              <a:rPr lang="it-IT" altLang="it-IT" sz="2800" b="1" dirty="0">
                <a:solidFill>
                  <a:srgbClr val="336699"/>
                </a:solidFill>
                <a:latin typeface="Georgia" panose="02040502050405020303" pitchFamily="18" charset="0"/>
              </a:rPr>
            </a:br>
            <a:br>
              <a:rPr lang="it-IT" altLang="it-IT" sz="2800" b="1" dirty="0">
                <a:solidFill>
                  <a:srgbClr val="336699"/>
                </a:solidFill>
                <a:latin typeface="Georgia" panose="02040502050405020303" pitchFamily="18" charset="0"/>
              </a:rPr>
            </a:br>
            <a:r>
              <a:rPr lang="it-IT" altLang="it-IT" sz="2800" b="1" dirty="0">
                <a:solidFill>
                  <a:srgbClr val="336699"/>
                </a:solidFill>
                <a:latin typeface="Georgia" panose="02040502050405020303" pitchFamily="18" charset="0"/>
              </a:rPr>
              <a:t>        Commissione per la Ricerca, Università e Valutazione (CURV)</a:t>
            </a:r>
            <a:br>
              <a:rPr lang="it-IT" altLang="it-IT" dirty="0"/>
            </a:br>
            <a:endParaRPr lang="it-IT" alt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3400" y="1447800"/>
            <a:ext cx="8153400" cy="4678363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it-IT" sz="1800" b="1" kern="100" dirty="0">
                <a:effectLst/>
                <a:latin typeface="Georgia" panose="02040502050405020303" pitchFamily="18" charset="0"/>
              </a:rPr>
              <a:t>Componenti</a:t>
            </a:r>
          </a:p>
          <a:p>
            <a:pPr marL="0" indent="0">
              <a:buNone/>
              <a:defRPr/>
            </a:pPr>
            <a:r>
              <a:rPr lang="it-IT" sz="1800" i="1" kern="100" dirty="0">
                <a:effectLst/>
                <a:latin typeface="Georgia" panose="02040502050405020303" pitchFamily="18" charset="0"/>
              </a:rPr>
              <a:t>Emanuela Marrocu</a:t>
            </a:r>
            <a:r>
              <a:rPr lang="it-IT" sz="1800" kern="100" dirty="0">
                <a:effectLst/>
                <a:latin typeface="Georgia" panose="02040502050405020303" pitchFamily="18" charset="0"/>
              </a:rPr>
              <a:t>, Università di Cagliari - </a:t>
            </a:r>
            <a:r>
              <a:rPr lang="it-IT" sz="1800" i="1" kern="100" dirty="0">
                <a:effectLst/>
                <a:latin typeface="Georgia" panose="02040502050405020303" pitchFamily="18" charset="0"/>
              </a:rPr>
              <a:t>Eleonora Pierucci</a:t>
            </a:r>
            <a:r>
              <a:rPr lang="it-IT" sz="1800" kern="100" dirty="0">
                <a:effectLst/>
                <a:latin typeface="Georgia" panose="02040502050405020303" pitchFamily="18" charset="0"/>
              </a:rPr>
              <a:t>, Università Roma Tre </a:t>
            </a:r>
            <a:r>
              <a:rPr lang="it-IT" sz="1800" b="1" kern="100" dirty="0">
                <a:effectLst/>
                <a:latin typeface="Georgia" panose="02040502050405020303" pitchFamily="18" charset="0"/>
              </a:rPr>
              <a:t>(Coordinatrici)</a:t>
            </a:r>
            <a:endParaRPr lang="it-IT" sz="1800" b="1" dirty="0">
              <a:latin typeface="Georgia" panose="02040502050405020303" pitchFamily="18" charset="0"/>
            </a:endParaRPr>
          </a:p>
          <a:p>
            <a:pPr marL="0" indent="0">
              <a:buNone/>
              <a:defRPr/>
            </a:pPr>
            <a:endParaRPr lang="it-IT" sz="1800" dirty="0">
              <a:latin typeface="Georgia" panose="02040502050405020303" pitchFamily="18" charset="0"/>
            </a:endParaRPr>
          </a:p>
          <a:p>
            <a:pPr marL="0" indent="0">
              <a:buNone/>
              <a:defRPr/>
            </a:pPr>
            <a:r>
              <a:rPr lang="it-IT" sz="2200" dirty="0">
                <a:latin typeface="Georgia" panose="02040502050405020303" pitchFamily="18" charset="0"/>
              </a:rPr>
              <a:t> </a:t>
            </a:r>
          </a:p>
        </p:txBody>
      </p:sp>
      <p:pic>
        <p:nvPicPr>
          <p:cNvPr id="17412" name="Immagin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5743"/>
            <a:ext cx="1146175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FE9611FC-27B2-3F90-C0F0-6B1F51D699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2947024"/>
              </p:ext>
            </p:extLst>
          </p:nvPr>
        </p:nvGraphicFramePr>
        <p:xfrm>
          <a:off x="533400" y="1981200"/>
          <a:ext cx="8534400" cy="7431249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4093029">
                  <a:extLst>
                    <a:ext uri="{9D8B030D-6E8A-4147-A177-3AD203B41FA5}">
                      <a16:colId xmlns:a16="http://schemas.microsoft.com/office/drawing/2014/main" val="3718429870"/>
                    </a:ext>
                  </a:extLst>
                </a:gridCol>
                <a:gridCol w="4441371">
                  <a:extLst>
                    <a:ext uri="{9D8B030D-6E8A-4147-A177-3AD203B41FA5}">
                      <a16:colId xmlns:a16="http://schemas.microsoft.com/office/drawing/2014/main" val="2276501207"/>
                    </a:ext>
                  </a:extLst>
                </a:gridCol>
              </a:tblGrid>
              <a:tr h="5730114">
                <a:tc>
                  <a:txBody>
                    <a:bodyPr/>
                    <a:lstStyle/>
                    <a:p>
                      <a:br>
                        <a:rPr lang="it-IT" sz="1800" b="1" kern="100" dirty="0">
                          <a:effectLst/>
                          <a:latin typeface="Georgia" panose="02040502050405020303" pitchFamily="18" charset="0"/>
                        </a:rPr>
                      </a:br>
                      <a:endParaRPr lang="it-IT" sz="1800" b="1" i="1" kern="100" dirty="0">
                        <a:effectLst/>
                        <a:latin typeface="Georgia" panose="02040502050405020303" pitchFamily="18" charset="0"/>
                      </a:endParaRPr>
                    </a:p>
                    <a:p>
                      <a:r>
                        <a:rPr lang="it-IT" sz="1800" i="1" kern="100" dirty="0">
                          <a:effectLst/>
                          <a:latin typeface="Georgia" panose="02040502050405020303" pitchFamily="18" charset="0"/>
                        </a:rPr>
                        <a:t>Enrico Bellino</a:t>
                      </a:r>
                      <a:r>
                        <a:rPr lang="it-IT" sz="1800" kern="100" dirty="0">
                          <a:effectLst/>
                          <a:latin typeface="Georgia" panose="02040502050405020303" pitchFamily="18" charset="0"/>
                        </a:rPr>
                        <a:t>, </a:t>
                      </a:r>
                      <a:br>
                        <a:rPr lang="it-IT" sz="1800" kern="100" dirty="0">
                          <a:effectLst/>
                          <a:latin typeface="Georgia" panose="02040502050405020303" pitchFamily="18" charset="0"/>
                        </a:rPr>
                      </a:br>
                      <a:r>
                        <a:rPr lang="it-IT" sz="1800" kern="100" dirty="0">
                          <a:effectLst/>
                          <a:latin typeface="Georgia" panose="02040502050405020303" pitchFamily="18" charset="0"/>
                        </a:rPr>
                        <a:t>Università Cattolica del Sacro Cuore, Piacenza</a:t>
                      </a: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it-IT" sz="1800" i="1" kern="100" dirty="0">
                          <a:effectLst/>
                          <a:latin typeface="Georgia" panose="02040502050405020303" pitchFamily="18" charset="0"/>
                        </a:rPr>
                        <a:t>Bianca Biagi</a:t>
                      </a:r>
                      <a:br>
                        <a:rPr lang="it-IT" sz="1800" i="1" kern="100" dirty="0">
                          <a:effectLst/>
                          <a:latin typeface="Georgia" panose="02040502050405020303" pitchFamily="18" charset="0"/>
                        </a:rPr>
                      </a:br>
                      <a:r>
                        <a:rPr lang="it-IT" sz="1800" kern="100" dirty="0">
                          <a:effectLst/>
                          <a:latin typeface="Georgia" panose="02040502050405020303" pitchFamily="18" charset="0"/>
                        </a:rPr>
                        <a:t>Università di Sassari</a:t>
                      </a: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it-IT" sz="1800" i="1" kern="100" dirty="0">
                          <a:effectLst/>
                          <a:latin typeface="Georgia" panose="02040502050405020303" pitchFamily="18" charset="0"/>
                        </a:rPr>
                        <a:t>Alessandro Crociata</a:t>
                      </a:r>
                      <a:br>
                        <a:rPr lang="it-IT" sz="1800" i="1" kern="100" dirty="0">
                          <a:effectLst/>
                          <a:latin typeface="Georgia" panose="02040502050405020303" pitchFamily="18" charset="0"/>
                        </a:rPr>
                      </a:br>
                      <a:r>
                        <a:rPr lang="it-IT" sz="1800" kern="100" dirty="0">
                          <a:effectLst/>
                          <a:latin typeface="Georgia" panose="02040502050405020303" pitchFamily="18" charset="0"/>
                        </a:rPr>
                        <a:t>Gran Sasso Science Institute</a:t>
                      </a: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it-IT" sz="1800" i="1" kern="100" dirty="0">
                          <a:effectLst/>
                          <a:latin typeface="Georgia" panose="02040502050405020303" pitchFamily="18" charset="0"/>
                        </a:rPr>
                        <a:t>Alessandra </a:t>
                      </a:r>
                      <a:r>
                        <a:rPr lang="it-IT" sz="1800" i="1" kern="100" dirty="0" err="1">
                          <a:effectLst/>
                          <a:latin typeface="Georgia" panose="02040502050405020303" pitchFamily="18" charset="0"/>
                        </a:rPr>
                        <a:t>Faggian</a:t>
                      </a:r>
                      <a:br>
                        <a:rPr lang="it-IT" sz="1800" i="1" kern="100" dirty="0">
                          <a:effectLst/>
                          <a:latin typeface="Georgia" panose="02040502050405020303" pitchFamily="18" charset="0"/>
                        </a:rPr>
                      </a:br>
                      <a:r>
                        <a:rPr lang="it-IT" sz="1800" kern="100" dirty="0">
                          <a:effectLst/>
                          <a:latin typeface="Georgia" panose="02040502050405020303" pitchFamily="18" charset="0"/>
                        </a:rPr>
                        <a:t>Gran Sasso Science Institute</a:t>
                      </a: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it-IT" sz="1800" i="1" kern="100" dirty="0">
                          <a:effectLst/>
                          <a:latin typeface="Georgia" panose="02040502050405020303" pitchFamily="18" charset="0"/>
                        </a:rPr>
                        <a:t>Saverio Maria Fratini</a:t>
                      </a:r>
                      <a:br>
                        <a:rPr lang="it-IT" sz="1800" i="1" kern="100" dirty="0">
                          <a:effectLst/>
                          <a:latin typeface="Georgia" panose="02040502050405020303" pitchFamily="18" charset="0"/>
                        </a:rPr>
                      </a:br>
                      <a:r>
                        <a:rPr lang="it-IT" sz="1800" kern="100" dirty="0">
                          <a:effectLst/>
                          <a:latin typeface="Georgia" panose="02040502050405020303" pitchFamily="18" charset="0"/>
                        </a:rPr>
                        <a:t>Università Roma Tre</a:t>
                      </a: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it-IT" sz="1800" i="1" kern="100" dirty="0">
                          <a:effectLst/>
                          <a:latin typeface="Georgia" panose="02040502050405020303" pitchFamily="18" charset="0"/>
                        </a:rPr>
                        <a:t>Annamaria Nifo</a:t>
                      </a:r>
                      <a:br>
                        <a:rPr lang="it-IT" sz="1800" i="1" kern="100" dirty="0">
                          <a:effectLst/>
                          <a:latin typeface="Georgia" panose="02040502050405020303" pitchFamily="18" charset="0"/>
                        </a:rPr>
                      </a:br>
                      <a:r>
                        <a:rPr lang="it-IT" sz="1800" kern="100" dirty="0">
                          <a:effectLst/>
                          <a:latin typeface="Georgia" panose="02040502050405020303" pitchFamily="18" charset="0"/>
                        </a:rPr>
                        <a:t>Università del Sannio</a:t>
                      </a:r>
                    </a:p>
                    <a:p>
                      <a:endParaRPr lang="it-IT" sz="1800" kern="100" dirty="0">
                        <a:effectLst/>
                        <a:latin typeface="Georgia" panose="02040502050405020303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kern="100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it-IT" sz="1800" kern="1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it-IT" sz="1800" kern="100" dirty="0">
                        <a:effectLst/>
                        <a:latin typeface="Georgia" panose="02040502050405020303" pitchFamily="18" charset="0"/>
                      </a:endParaRPr>
                    </a:p>
                    <a:p>
                      <a:endParaRPr lang="it-IT" sz="1800" kern="1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i="1" kern="100" dirty="0">
                          <a:effectLst/>
                          <a:latin typeface="Georgia" panose="02040502050405020303" pitchFamily="18" charset="0"/>
                        </a:rPr>
                        <a:t>Francesco </a:t>
                      </a:r>
                      <a:r>
                        <a:rPr lang="it-IT" sz="1800" i="1" kern="100" dirty="0" err="1">
                          <a:effectLst/>
                          <a:latin typeface="Georgia" panose="02040502050405020303" pitchFamily="18" charset="0"/>
                        </a:rPr>
                        <a:t>Quatraro</a:t>
                      </a:r>
                      <a:br>
                        <a:rPr lang="it-IT" sz="1800" i="1" kern="100" dirty="0">
                          <a:effectLst/>
                          <a:latin typeface="Georgia" panose="02040502050405020303" pitchFamily="18" charset="0"/>
                        </a:rPr>
                      </a:br>
                      <a:r>
                        <a:rPr lang="it-IT" sz="1800" kern="100" dirty="0">
                          <a:effectLst/>
                          <a:latin typeface="Georgia" panose="02040502050405020303" pitchFamily="18" charset="0"/>
                        </a:rPr>
                        <a:t>Università di Torino</a:t>
                      </a: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it-IT" sz="1800" i="1" kern="100" dirty="0">
                          <a:effectLst/>
                          <a:latin typeface="Georgia" panose="02040502050405020303" pitchFamily="18" charset="0"/>
                        </a:rPr>
                        <a:t>Andrea Roventini</a:t>
                      </a:r>
                      <a:br>
                        <a:rPr lang="it-IT" sz="1800" i="1" kern="100" dirty="0">
                          <a:effectLst/>
                          <a:latin typeface="Georgia" panose="02040502050405020303" pitchFamily="18" charset="0"/>
                        </a:rPr>
                      </a:br>
                      <a:r>
                        <a:rPr lang="it-IT" sz="1800" kern="100" dirty="0">
                          <a:effectLst/>
                          <a:latin typeface="Georgia" panose="02040502050405020303" pitchFamily="18" charset="0"/>
                        </a:rPr>
                        <a:t>Scuola Superiore Sant'Anna, Pisa</a:t>
                      </a: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it-IT" sz="1800" i="1" kern="100" dirty="0">
                          <a:effectLst/>
                          <a:latin typeface="Georgia" panose="02040502050405020303" pitchFamily="18" charset="0"/>
                        </a:rPr>
                        <a:t>Agnese Sacchi</a:t>
                      </a:r>
                      <a:br>
                        <a:rPr lang="it-IT" sz="1800" i="1" kern="100" dirty="0">
                          <a:effectLst/>
                          <a:latin typeface="Georgia" panose="02040502050405020303" pitchFamily="18" charset="0"/>
                        </a:rPr>
                      </a:br>
                      <a:r>
                        <a:rPr lang="it-IT" sz="1800" kern="100" dirty="0">
                          <a:effectLst/>
                          <a:latin typeface="Georgia" panose="02040502050405020303" pitchFamily="18" charset="0"/>
                        </a:rPr>
                        <a:t>Università di Urbino</a:t>
                      </a: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it-IT" sz="1800" i="1" kern="100" dirty="0">
                          <a:effectLst/>
                          <a:latin typeface="Georgia" panose="02040502050405020303" pitchFamily="18" charset="0"/>
                        </a:rPr>
                        <a:t>Raffaele Scuderi</a:t>
                      </a:r>
                      <a:br>
                        <a:rPr lang="it-IT" sz="1800" i="1" kern="100" dirty="0">
                          <a:effectLst/>
                          <a:latin typeface="Georgia" panose="02040502050405020303" pitchFamily="18" charset="0"/>
                        </a:rPr>
                      </a:br>
                      <a:r>
                        <a:rPr lang="it-IT" sz="1800" kern="100" dirty="0">
                          <a:effectLst/>
                          <a:latin typeface="Georgia" panose="02040502050405020303" pitchFamily="18" charset="0"/>
                        </a:rPr>
                        <a:t>Università di Enna "Kore"</a:t>
                      </a: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it-IT" sz="1800" i="1" kern="100" dirty="0">
                          <a:effectLst/>
                          <a:latin typeface="Georgia" panose="02040502050405020303" pitchFamily="18" charset="0"/>
                        </a:rPr>
                        <a:t>Giuseppe Travaglini</a:t>
                      </a:r>
                      <a:br>
                        <a:rPr lang="it-IT" sz="1800" i="1" kern="100" dirty="0">
                          <a:effectLst/>
                          <a:latin typeface="Georgia" panose="02040502050405020303" pitchFamily="18" charset="0"/>
                        </a:rPr>
                      </a:br>
                      <a:r>
                        <a:rPr lang="it-IT" sz="1800" kern="100" dirty="0">
                          <a:effectLst/>
                          <a:latin typeface="Georgia" panose="02040502050405020303" pitchFamily="18" charset="0"/>
                        </a:rPr>
                        <a:t>Università di Urbino</a:t>
                      </a: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it-IT" sz="1800" i="1" kern="100" dirty="0">
                          <a:effectLst/>
                          <a:latin typeface="Georgia" panose="02040502050405020303" pitchFamily="18" charset="0"/>
                        </a:rPr>
                        <a:t>Marco Vivarelli</a:t>
                      </a:r>
                      <a:br>
                        <a:rPr lang="it-IT" sz="1800" i="1" kern="100" dirty="0">
                          <a:effectLst/>
                          <a:latin typeface="Georgia" panose="02040502050405020303" pitchFamily="18" charset="0"/>
                        </a:rPr>
                      </a:br>
                      <a:r>
                        <a:rPr lang="it-IT" sz="1800" kern="100" dirty="0">
                          <a:effectLst/>
                          <a:latin typeface="Georgia" panose="02040502050405020303" pitchFamily="18" charset="0"/>
                        </a:rPr>
                        <a:t>Università Cattolica del Sacro Cuore, Milano</a:t>
                      </a:r>
                      <a:endParaRPr lang="it-IT" sz="1800" kern="1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03106499"/>
                  </a:ext>
                </a:extLst>
              </a:tr>
              <a:tr h="1890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100">
                          <a:effectLst/>
                        </a:rPr>
                        <a:t> 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100" dirty="0">
                          <a:effectLst/>
                        </a:rPr>
                        <a:t> </a:t>
                      </a:r>
                      <a:endParaRPr lang="it-IT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28225140"/>
                  </a:ext>
                </a:extLst>
              </a:tr>
              <a:tr h="1890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100" dirty="0">
                          <a:effectLst/>
                        </a:rPr>
                        <a:t> </a:t>
                      </a:r>
                      <a:endParaRPr lang="it-IT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100" dirty="0">
                          <a:effectLst/>
                        </a:rPr>
                        <a:t> </a:t>
                      </a:r>
                      <a:endParaRPr lang="it-IT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38802848"/>
                  </a:ext>
                </a:extLst>
              </a:tr>
              <a:tr h="1890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100">
                          <a:effectLst/>
                        </a:rPr>
                        <a:t> 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100" dirty="0">
                          <a:effectLst/>
                        </a:rPr>
                        <a:t> </a:t>
                      </a:r>
                      <a:endParaRPr lang="it-IT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88970907"/>
                  </a:ext>
                </a:extLst>
              </a:tr>
              <a:tr h="1890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100">
                          <a:effectLst/>
                        </a:rPr>
                        <a:t> 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100" dirty="0">
                          <a:effectLst/>
                        </a:rPr>
                        <a:t> </a:t>
                      </a:r>
                      <a:endParaRPr lang="it-IT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53565771"/>
                  </a:ext>
                </a:extLst>
              </a:tr>
              <a:tr h="1890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100">
                          <a:effectLst/>
                        </a:rPr>
                        <a:t> 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100" dirty="0">
                          <a:effectLst/>
                        </a:rPr>
                        <a:t> </a:t>
                      </a:r>
                      <a:endParaRPr lang="it-IT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61420466"/>
                  </a:ext>
                </a:extLst>
              </a:tr>
              <a:tr h="1890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100">
                          <a:effectLst/>
                        </a:rPr>
                        <a:t> 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100" dirty="0">
                          <a:effectLst/>
                        </a:rPr>
                        <a:t> </a:t>
                      </a:r>
                      <a:endParaRPr lang="it-IT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00841501"/>
                  </a:ext>
                </a:extLst>
              </a:tr>
              <a:tr h="1890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100" dirty="0">
                          <a:effectLst/>
                        </a:rPr>
                        <a:t> </a:t>
                      </a:r>
                      <a:endParaRPr lang="it-IT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100" dirty="0">
                          <a:effectLst/>
                        </a:rPr>
                        <a:t> </a:t>
                      </a:r>
                      <a:endParaRPr lang="it-IT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6654979"/>
                  </a:ext>
                </a:extLst>
              </a:tr>
              <a:tr h="1890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100">
                          <a:effectLst/>
                        </a:rPr>
                        <a:t> 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100" dirty="0">
                          <a:effectLst/>
                        </a:rPr>
                        <a:t> </a:t>
                      </a:r>
                      <a:endParaRPr lang="it-IT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20578297"/>
                  </a:ext>
                </a:extLst>
              </a:tr>
              <a:tr h="1890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100" dirty="0">
                          <a:effectLst/>
                        </a:rPr>
                        <a:t> </a:t>
                      </a:r>
                      <a:endParaRPr lang="it-IT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100" dirty="0">
                          <a:effectLst/>
                        </a:rPr>
                        <a:t> </a:t>
                      </a:r>
                      <a:endParaRPr lang="it-IT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869016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3935869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olo 1"/>
          <p:cNvSpPr>
            <a:spLocks noGrp="1" noChangeArrowheads="1"/>
          </p:cNvSpPr>
          <p:nvPr>
            <p:ph type="title"/>
          </p:nvPr>
        </p:nvSpPr>
        <p:spPr>
          <a:xfrm>
            <a:off x="903288" y="20638"/>
            <a:ext cx="8229600" cy="1274762"/>
          </a:xfrm>
        </p:spPr>
        <p:txBody>
          <a:bodyPr/>
          <a:lstStyle/>
          <a:p>
            <a:r>
              <a:rPr lang="it-IT" altLang="it-IT" sz="2800" b="1" dirty="0">
                <a:solidFill>
                  <a:srgbClr val="336699"/>
                </a:solidFill>
                <a:latin typeface="Georgia" panose="02040502050405020303" pitchFamily="18" charset="0"/>
              </a:rPr>
              <a:t>Commissione per la Ricerca, Università e Valutazione (CURV)</a:t>
            </a:r>
            <a:endParaRPr lang="en-GB" altLang="en-US" sz="32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pic>
        <p:nvPicPr>
          <p:cNvPr id="20483" name="Picture 5" descr="Logo SI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6518"/>
            <a:ext cx="11430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Segnaposto contenuto 2"/>
          <p:cNvSpPr txBox="1">
            <a:spLocks/>
          </p:cNvSpPr>
          <p:nvPr/>
        </p:nvSpPr>
        <p:spPr bwMode="auto">
          <a:xfrm>
            <a:off x="381000" y="1295399"/>
            <a:ext cx="8305800" cy="518160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>
                <a:srgbClr val="95A3D1"/>
              </a:buClr>
              <a:buSzPct val="75000"/>
              <a:buNone/>
              <a:defRPr/>
            </a:pPr>
            <a:r>
              <a:rPr lang="it-IT" sz="1800" kern="0" dirty="0">
                <a:solidFill>
                  <a:srgbClr val="000000"/>
                </a:solidFill>
                <a:latin typeface="Georgia" panose="02040502050405020303" pitchFamily="18" charset="0"/>
                <a:cs typeface="Arial"/>
              </a:rPr>
              <a:t>Le attività della CURV si sono incentrate principalmente su tre temi: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it-IT" sz="1800" kern="1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Finanziamenti alla ricerca di base (compresi i finanziamenti PNRR)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it-IT" sz="1800" kern="1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ASN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it-IT" sz="1800" kern="1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VQR e Dipartimenti di Eccellenza</a:t>
            </a:r>
          </a:p>
          <a:p>
            <a:pPr>
              <a:buClr>
                <a:srgbClr val="95A3D1"/>
              </a:buClr>
              <a:buSzPct val="75000"/>
              <a:buNone/>
              <a:defRPr/>
            </a:pPr>
            <a:r>
              <a:rPr lang="it-IT" sz="1800" kern="0" dirty="0">
                <a:solidFill>
                  <a:srgbClr val="000000"/>
                </a:solidFill>
                <a:latin typeface="Georgia" panose="02040502050405020303" pitchFamily="18" charset="0"/>
                <a:cs typeface="Arial"/>
              </a:rPr>
              <a:t>che sono stati sviluppati dai 3 corrispondenti gruppi di lavoro: 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it-IT" sz="1800" kern="1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Finanziamenti alla ricerca di base: </a:t>
            </a:r>
            <a:r>
              <a:rPr lang="it-IT" sz="1800" b="1" kern="1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Biagi</a:t>
            </a:r>
            <a:r>
              <a:rPr lang="it-IT" sz="1800" kern="1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it-IT" sz="1800" b="1" kern="1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Nifo</a:t>
            </a:r>
            <a:r>
              <a:rPr lang="it-IT" sz="1800" kern="1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Crociata, </a:t>
            </a:r>
            <a:r>
              <a:rPr lang="it-IT" sz="1800" kern="100" dirty="0" err="1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Faggian</a:t>
            </a:r>
            <a:r>
              <a:rPr lang="it-IT" sz="1800" kern="1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Scuderi 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it-IT" sz="1800" kern="1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ASN: </a:t>
            </a:r>
            <a:r>
              <a:rPr lang="it-IT" sz="1800" b="1" kern="1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Fratini</a:t>
            </a:r>
            <a:r>
              <a:rPr lang="it-IT" sz="1800" kern="1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Bellino, </a:t>
            </a:r>
            <a:r>
              <a:rPr lang="it-IT" sz="1800" kern="100" dirty="0" err="1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Quatraro</a:t>
            </a:r>
            <a:r>
              <a:rPr lang="it-IT" sz="1800" kern="1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Roventini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it-IT" sz="1800" kern="1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VQR: </a:t>
            </a:r>
            <a:r>
              <a:rPr lang="it-IT" sz="1800" b="1" kern="1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Vivarelli</a:t>
            </a:r>
            <a:r>
              <a:rPr lang="it-IT" sz="1800" kern="1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it-IT" sz="1800" b="1" kern="1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Sacchi</a:t>
            </a:r>
            <a:r>
              <a:rPr lang="it-IT" sz="1800" kern="1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Pierucci, </a:t>
            </a:r>
            <a:r>
              <a:rPr lang="it-IT" sz="1800" kern="100" dirty="0" err="1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Marrocu</a:t>
            </a:r>
            <a:endParaRPr lang="it-IT" sz="1800" kern="100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1800" kern="1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gruppi di lavoro hanno condiviso sin dall’inizio l’approccio basato sulle evidenze empiriche a fondamento delle proposte presentate al Consiglio di Presidenza della SIE.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1800" kern="1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 qui, la necessità di creare (o continuare) con osservatori permanenti non solo su ASN, VQR e finanziamenti alla ricerca, ma anche su reclutamento (in particolare sulle posizioni di RTDA, Assegnisti, Post-doc, finanziate con fondi PNRR).</a:t>
            </a:r>
          </a:p>
          <a:p>
            <a:pPr>
              <a:buClr>
                <a:srgbClr val="95A3D1"/>
              </a:buClr>
              <a:buSzPct val="75000"/>
              <a:buNone/>
              <a:defRPr/>
            </a:pPr>
            <a:endParaRPr lang="it-IT" sz="1600" kern="0" dirty="0">
              <a:solidFill>
                <a:srgbClr val="000000"/>
              </a:solidFill>
              <a:latin typeface="Georgia" panose="02040502050405020303" pitchFamily="18" charset="0"/>
              <a:cs typeface="Arial"/>
            </a:endParaRPr>
          </a:p>
          <a:p>
            <a:pPr algn="ctr">
              <a:spcBef>
                <a:spcPct val="0"/>
              </a:spcBef>
              <a:buNone/>
              <a:defRPr/>
            </a:pPr>
            <a:endParaRPr lang="it-IT" sz="2400" b="1" kern="0" dirty="0">
              <a:solidFill>
                <a:srgbClr val="000000"/>
              </a:solidFill>
              <a:latin typeface="Georgia" panose="02040502050405020303" pitchFamily="18" charset="0"/>
              <a:cs typeface="Arial"/>
            </a:endParaRPr>
          </a:p>
          <a:p>
            <a:pPr algn="ctr">
              <a:spcBef>
                <a:spcPct val="0"/>
              </a:spcBef>
              <a:buNone/>
              <a:defRPr/>
            </a:pPr>
            <a:endParaRPr lang="it-IT" sz="2400" b="1" kern="0" dirty="0">
              <a:solidFill>
                <a:srgbClr val="000000"/>
              </a:solidFill>
              <a:latin typeface="Georgia" panose="02040502050405020303" pitchFamily="18" charset="0"/>
              <a:cs typeface="Arial"/>
            </a:endParaRPr>
          </a:p>
          <a:p>
            <a:pPr algn="ctr">
              <a:spcBef>
                <a:spcPct val="0"/>
              </a:spcBef>
              <a:buNone/>
              <a:defRPr/>
            </a:pPr>
            <a:endParaRPr lang="it-IT" sz="2400" b="1" kern="0" dirty="0">
              <a:solidFill>
                <a:srgbClr val="000000"/>
              </a:solidFill>
              <a:latin typeface="Georgia" panose="02040502050405020303" pitchFamily="18" charset="0"/>
              <a:cs typeface="Arial"/>
            </a:endParaRPr>
          </a:p>
          <a:p>
            <a:pPr algn="ctr">
              <a:spcBef>
                <a:spcPct val="0"/>
              </a:spcBef>
              <a:buNone/>
              <a:defRPr/>
            </a:pPr>
            <a:endParaRPr lang="it-IT" sz="2400" b="1" kern="0" dirty="0">
              <a:solidFill>
                <a:srgbClr val="000000"/>
              </a:solidFill>
              <a:latin typeface="Georgia" panose="02040502050405020303" pitchFamily="18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46034551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olo 1"/>
          <p:cNvSpPr>
            <a:spLocks noGrp="1" noChangeArrowheads="1"/>
          </p:cNvSpPr>
          <p:nvPr>
            <p:ph type="title"/>
          </p:nvPr>
        </p:nvSpPr>
        <p:spPr>
          <a:xfrm>
            <a:off x="903288" y="20638"/>
            <a:ext cx="8229600" cy="1274762"/>
          </a:xfrm>
        </p:spPr>
        <p:txBody>
          <a:bodyPr/>
          <a:lstStyle/>
          <a:p>
            <a:r>
              <a:rPr lang="it-IT" altLang="it-IT" sz="2800" b="1" dirty="0">
                <a:solidFill>
                  <a:srgbClr val="336699"/>
                </a:solidFill>
                <a:latin typeface="Georgia" panose="02040502050405020303" pitchFamily="18" charset="0"/>
              </a:rPr>
              <a:t>Commissione per la Ricerca, Università e Valutazione (CURV)</a:t>
            </a:r>
            <a:endParaRPr lang="en-GB" altLang="en-US" sz="32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pic>
        <p:nvPicPr>
          <p:cNvPr id="20483" name="Picture 5" descr="Logo SI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6518"/>
            <a:ext cx="11430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Segnaposto contenuto 2"/>
          <p:cNvSpPr txBox="1">
            <a:spLocks/>
          </p:cNvSpPr>
          <p:nvPr/>
        </p:nvSpPr>
        <p:spPr bwMode="auto">
          <a:xfrm>
            <a:off x="495300" y="1524000"/>
            <a:ext cx="8153400" cy="51054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>
                <a:srgbClr val="95A3D1"/>
              </a:buClr>
              <a:buSzPct val="75000"/>
              <a:buNone/>
              <a:defRPr/>
            </a:pPr>
            <a:r>
              <a:rPr lang="it-IT" sz="2000" kern="0" dirty="0">
                <a:solidFill>
                  <a:srgbClr val="000000"/>
                </a:solidFill>
                <a:latin typeface="Georgia" panose="02040502050405020303" pitchFamily="18" charset="0"/>
                <a:cs typeface="Arial"/>
              </a:rPr>
              <a:t>Gruppo Finanziamenti Ricerca – principali attività</a:t>
            </a:r>
          </a:p>
          <a:p>
            <a:pPr>
              <a:spcBef>
                <a:spcPts val="1200"/>
              </a:spcBef>
              <a:buClr>
                <a:srgbClr val="95A3D1"/>
              </a:buClr>
              <a:buSzPct val="75000"/>
              <a:buNone/>
              <a:defRPr/>
            </a:pPr>
            <a:r>
              <a:rPr lang="it-IT" sz="2000" kern="0" dirty="0">
                <a:solidFill>
                  <a:srgbClr val="000000"/>
                </a:solidFill>
                <a:latin typeface="Georgia" panose="02040502050405020303" pitchFamily="18" charset="0"/>
                <a:cs typeface="Arial"/>
              </a:rPr>
              <a:t>Focus su del PNRR misura M4-C2 - Dalla ricerca all’Impresa. </a:t>
            </a:r>
          </a:p>
          <a:p>
            <a:pPr>
              <a:spcBef>
                <a:spcPts val="1200"/>
              </a:spcBef>
              <a:buClr>
                <a:srgbClr val="95A3D1"/>
              </a:buClr>
              <a:buSzPct val="75000"/>
              <a:buNone/>
              <a:defRPr/>
            </a:pPr>
            <a:r>
              <a:rPr lang="it-IT" sz="2000" kern="0" dirty="0">
                <a:solidFill>
                  <a:srgbClr val="000000"/>
                </a:solidFill>
                <a:latin typeface="Georgia" panose="02040502050405020303" pitchFamily="18" charset="0"/>
                <a:cs typeface="Arial"/>
              </a:rPr>
              <a:t>Mappatura di alcuni interventi che ricadono nella prima linea di investimenti (M4-C2.1):</a:t>
            </a:r>
          </a:p>
          <a:p>
            <a:pPr marL="342900" indent="-342900"/>
            <a:r>
              <a:rPr lang="it-IT" sz="1500" kern="0" dirty="0">
                <a:solidFill>
                  <a:srgbClr val="000000"/>
                </a:solidFill>
                <a:latin typeface="Georgia" panose="02040502050405020303" pitchFamily="18" charset="0"/>
                <a:cs typeface="Arial"/>
              </a:rPr>
              <a:t>Fondo per il programma nazionale ricerca (</a:t>
            </a:r>
            <a:r>
              <a:rPr lang="it-IT" sz="1500" kern="0" dirty="0" err="1">
                <a:solidFill>
                  <a:srgbClr val="000000"/>
                </a:solidFill>
                <a:latin typeface="Georgia" panose="02040502050405020303" pitchFamily="18" charset="0"/>
                <a:cs typeface="Arial"/>
              </a:rPr>
              <a:t>Pnr</a:t>
            </a:r>
            <a:r>
              <a:rPr lang="it-IT" sz="1500" kern="0" dirty="0">
                <a:solidFill>
                  <a:srgbClr val="000000"/>
                </a:solidFill>
                <a:latin typeface="Georgia" panose="02040502050405020303" pitchFamily="18" charset="0"/>
                <a:cs typeface="Arial"/>
              </a:rPr>
              <a:t>) e progetti di ricerca di significativo interesse nazionale (Prin) (1,8 mld).</a:t>
            </a:r>
          </a:p>
          <a:p>
            <a:pPr marL="342900" indent="-342900"/>
            <a:r>
              <a:rPr lang="it-IT" sz="1500" kern="0" dirty="0">
                <a:solidFill>
                  <a:srgbClr val="000000"/>
                </a:solidFill>
                <a:latin typeface="Georgia" panose="02040502050405020303" pitchFamily="18" charset="0"/>
                <a:cs typeface="Arial"/>
              </a:rPr>
              <a:t>Finanziamento di progetti presentati da giovani ricercatori (0,6 mld)</a:t>
            </a:r>
          </a:p>
          <a:p>
            <a:pPr marL="342900" indent="-342900"/>
            <a:r>
              <a:rPr lang="it-IT" sz="1500" kern="0" dirty="0">
                <a:solidFill>
                  <a:srgbClr val="000000"/>
                </a:solidFill>
                <a:latin typeface="Georgia" panose="02040502050405020303" pitchFamily="18" charset="0"/>
                <a:cs typeface="Arial"/>
              </a:rPr>
              <a:t>Partenariati allargati estesi a Università, centri di ricerca, imprese e finanziamento progetti di ricerca di base (1,61 mld).</a:t>
            </a:r>
          </a:p>
          <a:p>
            <a:pPr marL="342900" indent="-342900"/>
            <a:r>
              <a:rPr lang="it-IT" sz="1500" kern="0" dirty="0">
                <a:solidFill>
                  <a:srgbClr val="000000"/>
                </a:solidFill>
                <a:latin typeface="Georgia" panose="02040502050405020303" pitchFamily="18" charset="0"/>
                <a:cs typeface="Arial"/>
              </a:rPr>
              <a:t>Potenziamento strutture di ricerca e creazione di «campioni nazionali» di R&amp;S su Key </a:t>
            </a:r>
            <a:r>
              <a:rPr lang="it-IT" sz="1500" kern="0" dirty="0" err="1">
                <a:solidFill>
                  <a:srgbClr val="000000"/>
                </a:solidFill>
                <a:latin typeface="Georgia" panose="02040502050405020303" pitchFamily="18" charset="0"/>
                <a:cs typeface="Arial"/>
              </a:rPr>
              <a:t>Enabling</a:t>
            </a:r>
            <a:r>
              <a:rPr lang="it-IT" sz="1500" kern="0" dirty="0">
                <a:solidFill>
                  <a:srgbClr val="000000"/>
                </a:solidFill>
                <a:latin typeface="Georgia" panose="02040502050405020303" pitchFamily="18" charset="0"/>
                <a:cs typeface="Arial"/>
              </a:rPr>
              <a:t> Technologies (1,6 mld)</a:t>
            </a:r>
          </a:p>
          <a:p>
            <a:pPr marL="342900" indent="-342900"/>
            <a:r>
              <a:rPr lang="it-IT" sz="1500" kern="0" dirty="0">
                <a:solidFill>
                  <a:srgbClr val="000000"/>
                </a:solidFill>
                <a:latin typeface="Georgia" panose="02040502050405020303" pitchFamily="18" charset="0"/>
                <a:cs typeface="Arial"/>
              </a:rPr>
              <a:t>Creazione e rafforzamento di «ecosistemi dell’innovazione», costruzione di «leader territoriali di R&amp;S» (1,3 mld)</a:t>
            </a:r>
          </a:p>
          <a:p>
            <a:pPr marL="342900" indent="-342900"/>
            <a:r>
              <a:rPr lang="it-IT" sz="1500" kern="0" dirty="0">
                <a:solidFill>
                  <a:srgbClr val="000000"/>
                </a:solidFill>
                <a:latin typeface="Georgia" panose="02040502050405020303" pitchFamily="18" charset="0"/>
                <a:cs typeface="Arial"/>
              </a:rPr>
              <a:t>Si prevede, inoltre, di mappare anche i nuovi centri di ricerca. </a:t>
            </a:r>
          </a:p>
          <a:p>
            <a:pPr algn="l">
              <a:spcBef>
                <a:spcPts val="1200"/>
              </a:spcBef>
              <a:buNone/>
            </a:pPr>
            <a:r>
              <a:rPr lang="it-IT" sz="2000" kern="0" dirty="0">
                <a:solidFill>
                  <a:srgbClr val="000000"/>
                </a:solidFill>
                <a:latin typeface="Georgia" panose="02040502050405020303" pitchFamily="18" charset="0"/>
                <a:cs typeface="Arial"/>
              </a:rPr>
              <a:t>Scadenza prevista per la raccolta dati </a:t>
            </a:r>
            <a:r>
              <a:rPr lang="it-IT" sz="2000" i="1" kern="0" dirty="0">
                <a:solidFill>
                  <a:srgbClr val="000000"/>
                </a:solidFill>
                <a:latin typeface="Georgia" panose="02040502050405020303" pitchFamily="18" charset="0"/>
                <a:cs typeface="Arial"/>
              </a:rPr>
              <a:t>Gennaio 2024</a:t>
            </a:r>
            <a:r>
              <a:rPr lang="it-IT" sz="2000" kern="0" dirty="0">
                <a:solidFill>
                  <a:srgbClr val="000000"/>
                </a:solidFill>
                <a:latin typeface="Georgia" panose="02040502050405020303" pitchFamily="18" charset="0"/>
                <a:cs typeface="Arial"/>
              </a:rPr>
              <a:t>, presentazione dei risultati dell’analisi in un evento SIE orientativamente a </a:t>
            </a:r>
            <a:r>
              <a:rPr lang="it-IT" sz="2000" i="1" kern="0" dirty="0">
                <a:solidFill>
                  <a:srgbClr val="000000"/>
                </a:solidFill>
                <a:latin typeface="Georgia" panose="02040502050405020303" pitchFamily="18" charset="0"/>
                <a:cs typeface="Arial"/>
              </a:rPr>
              <a:t>Marzo 2024</a:t>
            </a:r>
            <a:r>
              <a:rPr lang="it-IT" sz="2000" kern="0" dirty="0">
                <a:solidFill>
                  <a:srgbClr val="000000"/>
                </a:solidFill>
                <a:latin typeface="Georgia" panose="02040502050405020303" pitchFamily="18" charset="0"/>
                <a:cs typeface="Arial"/>
              </a:rPr>
              <a:t>.</a:t>
            </a:r>
          </a:p>
          <a:p>
            <a:pPr>
              <a:buClr>
                <a:srgbClr val="95A3D1"/>
              </a:buClr>
              <a:buSzPct val="75000"/>
              <a:buNone/>
              <a:defRPr/>
            </a:pPr>
            <a:endParaRPr lang="it-IT" sz="2400" b="1" kern="0" dirty="0">
              <a:solidFill>
                <a:srgbClr val="000000"/>
              </a:solidFill>
              <a:latin typeface="Georgia" panose="02040502050405020303" pitchFamily="18" charset="0"/>
              <a:cs typeface="Arial"/>
            </a:endParaRPr>
          </a:p>
          <a:p>
            <a:pPr algn="ctr">
              <a:spcBef>
                <a:spcPct val="0"/>
              </a:spcBef>
              <a:buNone/>
              <a:defRPr/>
            </a:pPr>
            <a:endParaRPr lang="it-IT" sz="2400" b="1" kern="0" dirty="0">
              <a:solidFill>
                <a:srgbClr val="000000"/>
              </a:solidFill>
              <a:latin typeface="Georgia" panose="02040502050405020303" pitchFamily="18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85715458"/>
      </p:ext>
    </p:ext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olo 1"/>
          <p:cNvSpPr>
            <a:spLocks noGrp="1" noChangeArrowheads="1"/>
          </p:cNvSpPr>
          <p:nvPr>
            <p:ph type="title"/>
          </p:nvPr>
        </p:nvSpPr>
        <p:spPr>
          <a:xfrm>
            <a:off x="879389" y="401638"/>
            <a:ext cx="8229600" cy="1274762"/>
          </a:xfrm>
        </p:spPr>
        <p:txBody>
          <a:bodyPr/>
          <a:lstStyle/>
          <a:p>
            <a:r>
              <a:rPr lang="it-IT" altLang="it-IT" sz="2800" b="1" dirty="0">
                <a:solidFill>
                  <a:srgbClr val="336699"/>
                </a:solidFill>
                <a:latin typeface="Georgia" panose="02040502050405020303" pitchFamily="18" charset="0"/>
              </a:rPr>
              <a:t>Commissione per la Ricerca, Università e Valutazione (CURV)</a:t>
            </a:r>
            <a:endParaRPr lang="en-GB" altLang="en-US" sz="32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pic>
        <p:nvPicPr>
          <p:cNvPr id="20483" name="Picture 5" descr="Logo SI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6518"/>
            <a:ext cx="11430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Segnaposto contenuto 2"/>
          <p:cNvSpPr txBox="1">
            <a:spLocks/>
          </p:cNvSpPr>
          <p:nvPr/>
        </p:nvSpPr>
        <p:spPr bwMode="auto">
          <a:xfrm>
            <a:off x="495300" y="1676400"/>
            <a:ext cx="8153400" cy="4953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>
                <a:srgbClr val="95A3D1"/>
              </a:buClr>
              <a:buSzPct val="75000"/>
              <a:buNone/>
              <a:defRPr/>
            </a:pPr>
            <a:r>
              <a:rPr lang="it-IT" sz="2000" kern="0" dirty="0">
                <a:solidFill>
                  <a:srgbClr val="000000"/>
                </a:solidFill>
                <a:latin typeface="Georgia" panose="02040502050405020303" pitchFamily="18" charset="0"/>
                <a:cs typeface="Arial"/>
              </a:rPr>
              <a:t>Gruppo ASN – principali attività </a:t>
            </a:r>
          </a:p>
          <a:p>
            <a:pPr>
              <a:buClr>
                <a:srgbClr val="95A3D1"/>
              </a:buClr>
              <a:buSzPct val="75000"/>
              <a:buNone/>
              <a:defRPr/>
            </a:pPr>
            <a:endParaRPr lang="it-IT" sz="2000" kern="0" dirty="0">
              <a:solidFill>
                <a:srgbClr val="000000"/>
              </a:solidFill>
              <a:latin typeface="Georgia" panose="02040502050405020303" pitchFamily="18" charset="0"/>
              <a:cs typeface="Arial"/>
            </a:endParaRPr>
          </a:p>
          <a:p>
            <a:pPr marL="285750" indent="-285750" algn="just"/>
            <a:r>
              <a:rPr lang="it-IT" sz="2000" b="0" i="0" u="none" strike="noStrike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Dati e analisi dei risultati ASN: </a:t>
            </a:r>
            <a:r>
              <a:rPr lang="it-IT" sz="2000" kern="0" dirty="0">
                <a:solidFill>
                  <a:srgbClr val="000000"/>
                </a:solidFill>
                <a:latin typeface="Georgia" panose="02040502050405020303" pitchFamily="18" charset="0"/>
                <a:cs typeface="Arial"/>
              </a:rPr>
              <a:t>Aggiornamento dell’Archivio ASN predisposto e alimentato dalla Segreteria SIE sino alla tornata 2018-2020</a:t>
            </a:r>
          </a:p>
          <a:p>
            <a:pPr algn="just">
              <a:buNone/>
            </a:pPr>
            <a:endParaRPr lang="it-IT" sz="2000" b="0" i="0" u="none" strike="noStrike" dirty="0">
              <a:solidFill>
                <a:srgbClr val="000000"/>
              </a:solidFill>
              <a:effectLst/>
              <a:latin typeface="Georgia" panose="02040502050405020303" pitchFamily="18" charset="0"/>
            </a:endParaRPr>
          </a:p>
          <a:p>
            <a:pPr marL="285750" indent="-285750" algn="just"/>
            <a:r>
              <a:rPr lang="it-IT" sz="2000" b="0" i="0" u="none" strike="noStrike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Analisi criteri inclusione riviste in fascia A e valori soglia per ASN. </a:t>
            </a:r>
          </a:p>
          <a:p>
            <a:pPr>
              <a:buClr>
                <a:srgbClr val="95A3D1"/>
              </a:buClr>
              <a:buSzPct val="75000"/>
              <a:buNone/>
              <a:defRPr/>
            </a:pPr>
            <a:endParaRPr lang="it-IT" sz="2000" kern="0" dirty="0">
              <a:solidFill>
                <a:srgbClr val="000000"/>
              </a:solidFill>
              <a:latin typeface="Georgia" panose="02040502050405020303" pitchFamily="18" charset="0"/>
              <a:cs typeface="Arial"/>
            </a:endParaRPr>
          </a:p>
          <a:p>
            <a:pPr marL="342900" indent="-342900">
              <a:buClr>
                <a:srgbClr val="95A3D1"/>
              </a:buClr>
              <a:buSzPct val="75000"/>
              <a:defRPr/>
            </a:pPr>
            <a:r>
              <a:rPr lang="it-IT" sz="2000" kern="0" dirty="0">
                <a:solidFill>
                  <a:srgbClr val="000000"/>
                </a:solidFill>
                <a:latin typeface="Georgia" panose="02040502050405020303" pitchFamily="18" charset="0"/>
                <a:cs typeface="Arial"/>
              </a:rPr>
              <a:t>Analisi delle proposte di Riforma dell’ASN</a:t>
            </a:r>
          </a:p>
          <a:p>
            <a:pPr algn="ctr">
              <a:spcBef>
                <a:spcPct val="0"/>
              </a:spcBef>
              <a:buNone/>
              <a:defRPr/>
            </a:pPr>
            <a:endParaRPr lang="it-IT" sz="2400" b="1" kern="0" dirty="0">
              <a:solidFill>
                <a:srgbClr val="000000"/>
              </a:solidFill>
              <a:latin typeface="Georgia" panose="02040502050405020303" pitchFamily="18" charset="0"/>
              <a:cs typeface="Arial"/>
            </a:endParaRPr>
          </a:p>
          <a:p>
            <a:pPr algn="ctr">
              <a:spcBef>
                <a:spcPct val="0"/>
              </a:spcBef>
              <a:buNone/>
              <a:defRPr/>
            </a:pPr>
            <a:endParaRPr lang="it-IT" sz="2400" b="1" kern="0" dirty="0">
              <a:solidFill>
                <a:srgbClr val="000000"/>
              </a:solidFill>
              <a:latin typeface="Georgia" panose="02040502050405020303" pitchFamily="18" charset="0"/>
              <a:cs typeface="Arial"/>
            </a:endParaRPr>
          </a:p>
          <a:p>
            <a:pPr algn="ctr">
              <a:spcBef>
                <a:spcPct val="0"/>
              </a:spcBef>
              <a:buNone/>
              <a:defRPr/>
            </a:pPr>
            <a:endParaRPr lang="it-IT" sz="2400" b="1" kern="0" dirty="0">
              <a:solidFill>
                <a:srgbClr val="000000"/>
              </a:solidFill>
              <a:latin typeface="Georgia" panose="02040502050405020303" pitchFamily="18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10476131"/>
      </p:ext>
    </p:extLst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olo 1"/>
          <p:cNvSpPr>
            <a:spLocks noGrp="1" noChangeArrowheads="1"/>
          </p:cNvSpPr>
          <p:nvPr>
            <p:ph type="title"/>
          </p:nvPr>
        </p:nvSpPr>
        <p:spPr>
          <a:xfrm>
            <a:off x="903288" y="20638"/>
            <a:ext cx="8229600" cy="1274762"/>
          </a:xfrm>
        </p:spPr>
        <p:txBody>
          <a:bodyPr/>
          <a:lstStyle/>
          <a:p>
            <a:r>
              <a:rPr lang="it-IT" altLang="it-IT" sz="2800" b="1" dirty="0">
                <a:solidFill>
                  <a:srgbClr val="336699"/>
                </a:solidFill>
                <a:latin typeface="Georgia" panose="02040502050405020303" pitchFamily="18" charset="0"/>
              </a:rPr>
              <a:t>Commissione per la Ricerca, Università e Valutazione (CURV)</a:t>
            </a:r>
            <a:endParaRPr lang="en-GB" altLang="en-US" sz="32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pic>
        <p:nvPicPr>
          <p:cNvPr id="20483" name="Picture 5" descr="Logo SI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6518"/>
            <a:ext cx="11430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Segnaposto contenuto 2"/>
          <p:cNvSpPr txBox="1">
            <a:spLocks/>
          </p:cNvSpPr>
          <p:nvPr/>
        </p:nvSpPr>
        <p:spPr bwMode="auto">
          <a:xfrm>
            <a:off x="533400" y="1524000"/>
            <a:ext cx="8153400" cy="4953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>
                <a:srgbClr val="95A3D1"/>
              </a:buClr>
              <a:buSzPct val="75000"/>
              <a:buNone/>
              <a:defRPr/>
            </a:pPr>
            <a:r>
              <a:rPr lang="it-IT" sz="2000" kern="0" dirty="0">
                <a:solidFill>
                  <a:srgbClr val="000000"/>
                </a:solidFill>
                <a:latin typeface="Georgia" panose="02040502050405020303" pitchFamily="18" charset="0"/>
                <a:cs typeface="Arial"/>
              </a:rPr>
              <a:t>Gruppo VQR – principali attività</a:t>
            </a:r>
          </a:p>
          <a:p>
            <a:pPr marL="342900" indent="-342900">
              <a:spcBef>
                <a:spcPts val="1200"/>
              </a:spcBef>
              <a:buClr>
                <a:srgbClr val="95A3D1"/>
              </a:buClr>
              <a:buSzPct val="75000"/>
              <a:defRPr/>
            </a:pPr>
            <a:r>
              <a:rPr lang="it-IT" sz="2000" kern="0" dirty="0">
                <a:solidFill>
                  <a:srgbClr val="000000"/>
                </a:solidFill>
                <a:latin typeface="Georgia" panose="02040502050405020303" pitchFamily="18" charset="0"/>
                <a:cs typeface="Arial"/>
              </a:rPr>
              <a:t>Predisposizione del documento SIE con osservazioni sul Bando VQR reso disponibile da ANVUR in fase di consultazione dal 25/09/2023 all’11/10/2023.</a:t>
            </a:r>
            <a:br>
              <a:rPr lang="it-IT" sz="2000" kern="0" dirty="0">
                <a:solidFill>
                  <a:srgbClr val="000000"/>
                </a:solidFill>
                <a:latin typeface="Georgia" panose="02040502050405020303" pitchFamily="18" charset="0"/>
                <a:cs typeface="Arial"/>
              </a:rPr>
            </a:br>
            <a:r>
              <a:rPr lang="it-IT" sz="2000" kern="0" dirty="0">
                <a:solidFill>
                  <a:srgbClr val="000000"/>
                </a:solidFill>
                <a:latin typeface="Georgia" panose="02040502050405020303" pitchFamily="18" charset="0"/>
                <a:cs typeface="Arial"/>
              </a:rPr>
              <a:t>Il documento è stato condiviso con i rappresentanti CUN di Area 13, con l’Accademia dei Lincei e con gli uffici ricerca di alcuni atenei.</a:t>
            </a:r>
          </a:p>
          <a:p>
            <a:pPr>
              <a:buClr>
                <a:srgbClr val="95A3D1"/>
              </a:buClr>
              <a:buSzPct val="75000"/>
              <a:buNone/>
              <a:defRPr/>
            </a:pPr>
            <a:endParaRPr lang="it-IT" sz="2000" kern="0" dirty="0">
              <a:solidFill>
                <a:srgbClr val="000000"/>
              </a:solidFill>
              <a:latin typeface="Georgia" panose="02040502050405020303" pitchFamily="18" charset="0"/>
              <a:cs typeface="Arial"/>
            </a:endParaRPr>
          </a:p>
          <a:p>
            <a:pPr marL="342900" indent="-342900">
              <a:buClr>
                <a:srgbClr val="95A3D1"/>
              </a:buClr>
              <a:buSzPct val="75000"/>
              <a:defRPr/>
            </a:pPr>
            <a:r>
              <a:rPr lang="it-IT" sz="2000" kern="0" dirty="0">
                <a:solidFill>
                  <a:srgbClr val="000000"/>
                </a:solidFill>
                <a:latin typeface="Georgia" panose="02040502050405020303" pitchFamily="18" charset="0"/>
                <a:cs typeface="Arial"/>
              </a:rPr>
              <a:t>Predisposizione del documento SIE indirizzato ai futuri componenti del GEV 13a sulle modalità di valutazione dei prodotti.</a:t>
            </a:r>
          </a:p>
          <a:p>
            <a:pPr>
              <a:buClr>
                <a:srgbClr val="95A3D1"/>
              </a:buClr>
              <a:buSzPct val="75000"/>
              <a:buNone/>
              <a:defRPr/>
            </a:pPr>
            <a:endParaRPr lang="it-IT" sz="2000" kern="0" dirty="0">
              <a:solidFill>
                <a:srgbClr val="000000"/>
              </a:solidFill>
              <a:latin typeface="Georgia" panose="02040502050405020303" pitchFamily="18" charset="0"/>
              <a:cs typeface="Arial"/>
            </a:endParaRPr>
          </a:p>
          <a:p>
            <a:pPr marL="342900" indent="-342900">
              <a:buClr>
                <a:srgbClr val="95A3D1"/>
              </a:buClr>
              <a:buSzPct val="75000"/>
              <a:defRPr/>
            </a:pPr>
            <a:r>
              <a:rPr lang="it-IT" sz="2000" kern="0" dirty="0">
                <a:solidFill>
                  <a:srgbClr val="000000"/>
                </a:solidFill>
                <a:latin typeface="Georgia" panose="02040502050405020303" pitchFamily="18" charset="0"/>
                <a:cs typeface="Arial"/>
              </a:rPr>
              <a:t>Predisposizione della richiesta al MUR dei dati sulla valutazione dei progetti presentati dai Dipartimenti ammessi alla partecipazione al bando sui Dipartimenti di Eccellenza.</a:t>
            </a:r>
          </a:p>
          <a:p>
            <a:pPr marL="342900" indent="-342900">
              <a:buClr>
                <a:srgbClr val="95A3D1"/>
              </a:buClr>
              <a:buSzPct val="75000"/>
              <a:defRPr/>
            </a:pPr>
            <a:endParaRPr lang="it-IT" sz="2000" kern="0" dirty="0">
              <a:solidFill>
                <a:srgbClr val="000000"/>
              </a:solidFill>
              <a:latin typeface="Georgia" panose="02040502050405020303" pitchFamily="18" charset="0"/>
              <a:cs typeface="Arial"/>
            </a:endParaRPr>
          </a:p>
          <a:p>
            <a:pPr algn="ctr">
              <a:spcBef>
                <a:spcPct val="0"/>
              </a:spcBef>
              <a:buNone/>
              <a:defRPr/>
            </a:pPr>
            <a:endParaRPr lang="it-IT" sz="2400" b="1" kern="0" dirty="0">
              <a:solidFill>
                <a:srgbClr val="000000"/>
              </a:solidFill>
              <a:latin typeface="Georgia" panose="02040502050405020303" pitchFamily="18" charset="0"/>
              <a:cs typeface="Arial"/>
            </a:endParaRPr>
          </a:p>
          <a:p>
            <a:pPr algn="ctr">
              <a:spcBef>
                <a:spcPct val="0"/>
              </a:spcBef>
              <a:buNone/>
              <a:defRPr/>
            </a:pPr>
            <a:endParaRPr lang="it-IT" sz="2400" b="1" kern="0" dirty="0">
              <a:solidFill>
                <a:srgbClr val="000000"/>
              </a:solidFill>
              <a:latin typeface="Georgia" panose="02040502050405020303" pitchFamily="18" charset="0"/>
              <a:cs typeface="Arial"/>
            </a:endParaRPr>
          </a:p>
          <a:p>
            <a:pPr algn="ctr">
              <a:spcBef>
                <a:spcPct val="0"/>
              </a:spcBef>
              <a:buNone/>
              <a:defRPr/>
            </a:pPr>
            <a:endParaRPr lang="it-IT" sz="2400" b="1" kern="0" dirty="0">
              <a:solidFill>
                <a:srgbClr val="000000"/>
              </a:solidFill>
              <a:latin typeface="Georgia" panose="02040502050405020303" pitchFamily="18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95177483"/>
      </p:ext>
    </p:extLst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olo 1"/>
          <p:cNvSpPr>
            <a:spLocks noGrp="1" noChangeArrowheads="1"/>
          </p:cNvSpPr>
          <p:nvPr>
            <p:ph type="title"/>
          </p:nvPr>
        </p:nvSpPr>
        <p:spPr>
          <a:xfrm>
            <a:off x="685800" y="61914"/>
            <a:ext cx="8229600" cy="927099"/>
          </a:xfrm>
        </p:spPr>
        <p:txBody>
          <a:bodyPr/>
          <a:lstStyle/>
          <a:p>
            <a:br>
              <a:rPr lang="it-IT" altLang="it-IT" sz="2800" b="1" dirty="0">
                <a:solidFill>
                  <a:srgbClr val="336699"/>
                </a:solidFill>
                <a:latin typeface="Georgia" panose="02040502050405020303" pitchFamily="18" charset="0"/>
              </a:rPr>
            </a:br>
            <a:r>
              <a:rPr lang="it-IT" altLang="it-IT" sz="2800" b="1" dirty="0">
                <a:solidFill>
                  <a:srgbClr val="336699"/>
                </a:solidFill>
                <a:latin typeface="Georgia" panose="02040502050405020303" pitchFamily="18" charset="0"/>
              </a:rPr>
              <a:t>        </a:t>
            </a:r>
            <a:r>
              <a:rPr lang="it-IT" altLang="en-US" sz="2800" b="1" dirty="0">
                <a:solidFill>
                  <a:srgbClr val="336699"/>
                </a:solidFill>
                <a:latin typeface="Georgia" panose="02040502050405020303" pitchFamily="18" charset="0"/>
              </a:rPr>
              <a:t>Commissione di Genere</a:t>
            </a:r>
            <a:endParaRPr lang="it-IT" alt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it-IT" sz="2000" b="1" dirty="0">
                <a:latin typeface="Georgia" panose="02040502050405020303" pitchFamily="18" charset="0"/>
              </a:rPr>
              <a:t>Componenti</a:t>
            </a:r>
            <a:r>
              <a:rPr lang="it-IT" sz="2200" dirty="0">
                <a:latin typeface="Georgia" panose="02040502050405020303" pitchFamily="18" charset="0"/>
              </a:rPr>
              <a:t> </a:t>
            </a:r>
          </a:p>
        </p:txBody>
      </p:sp>
      <p:pic>
        <p:nvPicPr>
          <p:cNvPr id="17412" name="Immagin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" y="161924"/>
            <a:ext cx="1146175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FE9611FC-27B2-3F90-C0F0-6B1F51D699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5052949"/>
              </p:ext>
            </p:extLst>
          </p:nvPr>
        </p:nvGraphicFramePr>
        <p:xfrm>
          <a:off x="491101" y="1684336"/>
          <a:ext cx="7406640" cy="6627881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703320">
                  <a:extLst>
                    <a:ext uri="{9D8B030D-6E8A-4147-A177-3AD203B41FA5}">
                      <a16:colId xmlns:a16="http://schemas.microsoft.com/office/drawing/2014/main" val="3718429870"/>
                    </a:ext>
                  </a:extLst>
                </a:gridCol>
                <a:gridCol w="3703320">
                  <a:extLst>
                    <a:ext uri="{9D8B030D-6E8A-4147-A177-3AD203B41FA5}">
                      <a16:colId xmlns:a16="http://schemas.microsoft.com/office/drawing/2014/main" val="2276501207"/>
                    </a:ext>
                  </a:extLst>
                </a:gridCol>
              </a:tblGrid>
              <a:tr h="4701650">
                <a:tc>
                  <a:txBody>
                    <a:bodyPr/>
                    <a:lstStyle/>
                    <a:p>
                      <a:r>
                        <a:rPr lang="it-IT" sz="1800" i="1" kern="100" dirty="0">
                          <a:effectLst/>
                          <a:latin typeface="Georgia" panose="02040502050405020303" pitchFamily="18" charset="0"/>
                        </a:rPr>
                        <a:t>Elena Cefis</a:t>
                      </a:r>
                      <a:r>
                        <a:rPr lang="it-IT" sz="1800" kern="100" dirty="0">
                          <a:effectLst/>
                          <a:latin typeface="Georgia" panose="02040502050405020303" pitchFamily="18" charset="0"/>
                        </a:rPr>
                        <a:t>, Università di Bergamo  </a:t>
                      </a:r>
                      <a:r>
                        <a:rPr lang="it-IT" sz="1800" b="1" kern="100" dirty="0">
                          <a:effectLst/>
                          <a:latin typeface="Georgia" panose="02040502050405020303" pitchFamily="18" charset="0"/>
                        </a:rPr>
                        <a:t>(Coordinatrice)</a:t>
                      </a:r>
                      <a:br>
                        <a:rPr lang="it-IT" sz="1800" b="1" kern="100" dirty="0">
                          <a:effectLst/>
                          <a:latin typeface="Georgia" panose="02040502050405020303" pitchFamily="18" charset="0"/>
                        </a:rPr>
                      </a:br>
                      <a:endParaRPr lang="it-IT" sz="1800" b="1" i="1" kern="100" dirty="0">
                        <a:effectLst/>
                        <a:latin typeface="Georgia" panose="02040502050405020303" pitchFamily="18" charset="0"/>
                      </a:endParaRPr>
                    </a:p>
                    <a:p>
                      <a:r>
                        <a:rPr lang="it-IT" sz="1800" i="1" kern="100" dirty="0">
                          <a:effectLst/>
                          <a:latin typeface="Georgia" panose="02040502050405020303" pitchFamily="18" charset="0"/>
                        </a:rPr>
                        <a:t>Pietro Biroli</a:t>
                      </a:r>
                      <a:r>
                        <a:rPr lang="it-IT" sz="1800" kern="100" dirty="0">
                          <a:effectLst/>
                          <a:latin typeface="Georgia" panose="02040502050405020303" pitchFamily="18" charset="0"/>
                        </a:rPr>
                        <a:t>, Università di Bologna</a:t>
                      </a:r>
                    </a:p>
                    <a:p>
                      <a:r>
                        <a:rPr lang="it-IT" sz="1800" i="1" kern="100" dirty="0">
                          <a:effectLst/>
                          <a:latin typeface="Georgia" panose="02040502050405020303" pitchFamily="18" charset="0"/>
                        </a:rPr>
                        <a:t>Claudio Cozza</a:t>
                      </a:r>
                      <a:r>
                        <a:rPr lang="it-IT" sz="1800" kern="100" dirty="0">
                          <a:effectLst/>
                          <a:latin typeface="Georgia" panose="02040502050405020303" pitchFamily="18" charset="0"/>
                        </a:rPr>
                        <a:t>, Università di Napoli Parthenope</a:t>
                      </a:r>
                    </a:p>
                    <a:p>
                      <a:r>
                        <a:rPr lang="it-IT" sz="1800" i="1" kern="100" dirty="0">
                          <a:effectLst/>
                          <a:latin typeface="Georgia" panose="02040502050405020303" pitchFamily="18" charset="0"/>
                        </a:rPr>
                        <a:t>Marina Della Giusta</a:t>
                      </a:r>
                      <a:r>
                        <a:rPr lang="it-IT" sz="1800" kern="100" dirty="0">
                          <a:effectLst/>
                          <a:latin typeface="Georgia" panose="02040502050405020303" pitchFamily="18" charset="0"/>
                        </a:rPr>
                        <a:t>, Università di Torino</a:t>
                      </a:r>
                    </a:p>
                    <a:p>
                      <a:r>
                        <a:rPr lang="it-IT" sz="1800" i="1" kern="100" dirty="0">
                          <a:effectLst/>
                          <a:latin typeface="Georgia" panose="02040502050405020303" pitchFamily="18" charset="0"/>
                        </a:rPr>
                        <a:t>Barbara Martini</a:t>
                      </a:r>
                      <a:r>
                        <a:rPr lang="it-IT" sz="1800" kern="100" dirty="0">
                          <a:effectLst/>
                          <a:latin typeface="Georgia" panose="02040502050405020303" pitchFamily="18" charset="0"/>
                        </a:rPr>
                        <a:t>, Università di Roma Tor Vergata</a:t>
                      </a:r>
                    </a:p>
                    <a:p>
                      <a:r>
                        <a:rPr lang="it-IT" sz="1800" i="1" kern="100" dirty="0">
                          <a:effectLst/>
                          <a:latin typeface="Georgia" panose="02040502050405020303" pitchFamily="18" charset="0"/>
                        </a:rPr>
                        <a:t>Fernanda Mazzotta</a:t>
                      </a:r>
                      <a:r>
                        <a:rPr lang="it-IT" sz="1800" kern="100" dirty="0">
                          <a:effectLst/>
                          <a:latin typeface="Georgia" panose="02040502050405020303" pitchFamily="18" charset="0"/>
                        </a:rPr>
                        <a:t>, Università di Salerno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kern="100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it-IT" sz="1800" kern="100" dirty="0">
                        <a:effectLst/>
                        <a:latin typeface="Georgia" panose="02040502050405020303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altLang="en-US" sz="1800" dirty="0">
                          <a:latin typeface="Georgia" panose="02040502050405020303" pitchFamily="18" charset="0"/>
                        </a:rPr>
                        <a:t>Finanziamento da parte della </a:t>
                      </a:r>
                      <a:r>
                        <a:rPr lang="it-IT" altLang="en-US" sz="1800" b="1" dirty="0">
                          <a:latin typeface="Georgia" panose="02040502050405020303" pitchFamily="18" charset="0"/>
                        </a:rPr>
                        <a:t>Fondazione Carlo Pesenti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it-IT" sz="1600" kern="1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it-IT" sz="1600" kern="100" dirty="0">
                        <a:effectLst/>
                        <a:latin typeface="Georgia" panose="02040502050405020303" pitchFamily="18" charset="0"/>
                      </a:endParaRPr>
                    </a:p>
                    <a:p>
                      <a:endParaRPr lang="it-IT" sz="1800" kern="100" dirty="0">
                        <a:effectLst/>
                        <a:latin typeface="Georgia" panose="02040502050405020303" pitchFamily="18" charset="0"/>
                      </a:endParaRPr>
                    </a:p>
                    <a:p>
                      <a:endParaRPr lang="it-IT" sz="1800" kern="100" dirty="0">
                        <a:effectLst/>
                        <a:latin typeface="Georgia" panose="02040502050405020303" pitchFamily="18" charset="0"/>
                      </a:endParaRPr>
                    </a:p>
                    <a:p>
                      <a:r>
                        <a:rPr lang="it-IT" sz="1800" i="1" kern="100" dirty="0">
                          <a:effectLst/>
                          <a:latin typeface="Georgia" panose="02040502050405020303" pitchFamily="18" charset="0"/>
                        </a:rPr>
                        <a:t>Lavinia Parisi</a:t>
                      </a:r>
                      <a:r>
                        <a:rPr lang="it-IT" sz="1800" kern="100" dirty="0">
                          <a:effectLst/>
                          <a:latin typeface="Georgia" panose="02040502050405020303" pitchFamily="18" charset="0"/>
                        </a:rPr>
                        <a:t>, Università di Salerno</a:t>
                      </a:r>
                    </a:p>
                    <a:p>
                      <a:r>
                        <a:rPr lang="it-IT" sz="1800" i="1" kern="100" dirty="0">
                          <a:effectLst/>
                          <a:latin typeface="Georgia" panose="02040502050405020303" pitchFamily="18" charset="0"/>
                        </a:rPr>
                        <a:t>Silvia  Pasqua</a:t>
                      </a:r>
                      <a:r>
                        <a:rPr lang="it-IT" sz="1800" kern="100" dirty="0">
                          <a:effectLst/>
                          <a:latin typeface="Georgia" panose="02040502050405020303" pitchFamily="18" charset="0"/>
                        </a:rPr>
                        <a:t>, Università di Torino</a:t>
                      </a:r>
                    </a:p>
                    <a:p>
                      <a:r>
                        <a:rPr lang="it-IT" sz="1800" i="1" kern="100" dirty="0">
                          <a:effectLst/>
                          <a:latin typeface="Georgia" panose="02040502050405020303" pitchFamily="18" charset="0"/>
                        </a:rPr>
                        <a:t>Roberta Rabellotti</a:t>
                      </a:r>
                      <a:r>
                        <a:rPr lang="it-IT" sz="1800" kern="100" dirty="0">
                          <a:effectLst/>
                          <a:latin typeface="Georgia" panose="02040502050405020303" pitchFamily="18" charset="0"/>
                        </a:rPr>
                        <a:t>, Università di Pavia</a:t>
                      </a:r>
                    </a:p>
                    <a:p>
                      <a:r>
                        <a:rPr lang="it-IT" sz="1800" i="1" kern="100" dirty="0">
                          <a:effectLst/>
                          <a:latin typeface="Georgia" panose="02040502050405020303" pitchFamily="18" charset="0"/>
                        </a:rPr>
                        <a:t>Mauro Sylos Labini</a:t>
                      </a:r>
                      <a:r>
                        <a:rPr lang="it-IT" sz="1800" kern="100" dirty="0">
                          <a:effectLst/>
                          <a:latin typeface="Georgia" panose="02040502050405020303" pitchFamily="18" charset="0"/>
                        </a:rPr>
                        <a:t>, Università di Pisa </a:t>
                      </a:r>
                    </a:p>
                    <a:p>
                      <a:endParaRPr lang="it-IT" sz="1800" kern="100" dirty="0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03106499"/>
                  </a:ext>
                </a:extLst>
              </a:tr>
              <a:tr h="1790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100">
                          <a:effectLst/>
                        </a:rPr>
                        <a:t> 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100" dirty="0">
                          <a:effectLst/>
                        </a:rPr>
                        <a:t> </a:t>
                      </a:r>
                      <a:endParaRPr lang="it-IT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28225140"/>
                  </a:ext>
                </a:extLst>
              </a:tr>
              <a:tr h="1790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100" dirty="0">
                          <a:effectLst/>
                        </a:rPr>
                        <a:t> </a:t>
                      </a:r>
                      <a:endParaRPr lang="it-IT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100" dirty="0">
                          <a:effectLst/>
                        </a:rPr>
                        <a:t> </a:t>
                      </a:r>
                      <a:endParaRPr lang="it-IT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38802848"/>
                  </a:ext>
                </a:extLst>
              </a:tr>
              <a:tr h="1790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100">
                          <a:effectLst/>
                        </a:rPr>
                        <a:t> 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100" dirty="0">
                          <a:effectLst/>
                        </a:rPr>
                        <a:t> </a:t>
                      </a:r>
                      <a:endParaRPr lang="it-IT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88970907"/>
                  </a:ext>
                </a:extLst>
              </a:tr>
              <a:tr h="1790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100">
                          <a:effectLst/>
                        </a:rPr>
                        <a:t> 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100" dirty="0">
                          <a:effectLst/>
                        </a:rPr>
                        <a:t> </a:t>
                      </a:r>
                      <a:endParaRPr lang="it-IT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53565771"/>
                  </a:ext>
                </a:extLst>
              </a:tr>
              <a:tr h="1790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100">
                          <a:effectLst/>
                        </a:rPr>
                        <a:t> 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100" dirty="0">
                          <a:effectLst/>
                        </a:rPr>
                        <a:t> </a:t>
                      </a:r>
                      <a:endParaRPr lang="it-IT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61420466"/>
                  </a:ext>
                </a:extLst>
              </a:tr>
              <a:tr h="1790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100">
                          <a:effectLst/>
                        </a:rPr>
                        <a:t> 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100" dirty="0">
                          <a:effectLst/>
                        </a:rPr>
                        <a:t> </a:t>
                      </a:r>
                      <a:endParaRPr lang="it-IT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00841501"/>
                  </a:ext>
                </a:extLst>
              </a:tr>
              <a:tr h="1790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100" dirty="0">
                          <a:effectLst/>
                        </a:rPr>
                        <a:t> </a:t>
                      </a:r>
                      <a:endParaRPr lang="it-IT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100" dirty="0">
                          <a:effectLst/>
                        </a:rPr>
                        <a:t> </a:t>
                      </a:r>
                      <a:endParaRPr lang="it-IT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6654979"/>
                  </a:ext>
                </a:extLst>
              </a:tr>
              <a:tr h="1790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100">
                          <a:effectLst/>
                        </a:rPr>
                        <a:t> 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100" dirty="0">
                          <a:effectLst/>
                        </a:rPr>
                        <a:t> </a:t>
                      </a:r>
                      <a:endParaRPr lang="it-IT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20578297"/>
                  </a:ext>
                </a:extLst>
              </a:tr>
              <a:tr h="1790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100" dirty="0">
                          <a:effectLst/>
                        </a:rPr>
                        <a:t> </a:t>
                      </a:r>
                      <a:endParaRPr lang="it-IT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100" dirty="0">
                          <a:effectLst/>
                        </a:rPr>
                        <a:t> </a:t>
                      </a:r>
                      <a:endParaRPr lang="it-IT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86901601"/>
                  </a:ext>
                </a:extLst>
              </a:tr>
            </a:tbl>
          </a:graphicData>
        </a:graphic>
      </p:graphicFrame>
      <p:pic>
        <p:nvPicPr>
          <p:cNvPr id="6" name="Immagine 2">
            <a:extLst>
              <a:ext uri="{FF2B5EF4-FFF2-40B4-BE49-F238E27FC236}">
                <a16:creationId xmlns:a16="http://schemas.microsoft.com/office/drawing/2014/main" id="{8F673A31-1EA9-1D55-305F-5AFF546517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257800"/>
            <a:ext cx="2379663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8534603"/>
      </p:ext>
    </p:extLst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olo 1"/>
          <p:cNvSpPr>
            <a:spLocks noGrp="1" noChangeArrowheads="1"/>
          </p:cNvSpPr>
          <p:nvPr>
            <p:ph type="title"/>
          </p:nvPr>
        </p:nvSpPr>
        <p:spPr>
          <a:xfrm>
            <a:off x="903288" y="188640"/>
            <a:ext cx="8229600" cy="720080"/>
          </a:xfrm>
        </p:spPr>
        <p:txBody>
          <a:bodyPr/>
          <a:lstStyle/>
          <a:p>
            <a:br>
              <a:rPr lang="it-IT" altLang="en-US" sz="2800" b="1" dirty="0">
                <a:solidFill>
                  <a:srgbClr val="336699"/>
                </a:solidFill>
                <a:latin typeface="Georgia" panose="02040502050405020303" pitchFamily="18" charset="0"/>
              </a:rPr>
            </a:br>
            <a:r>
              <a:rPr lang="it-IT" altLang="en-US" sz="2800" b="1" dirty="0">
                <a:solidFill>
                  <a:srgbClr val="336699"/>
                </a:solidFill>
                <a:latin typeface="Georgia" panose="02040502050405020303" pitchFamily="18" charset="0"/>
              </a:rPr>
              <a:t>Commissione di Genere</a:t>
            </a:r>
            <a:br>
              <a:rPr lang="it-IT" altLang="en-US" sz="2800" b="1" dirty="0">
                <a:solidFill>
                  <a:srgbClr val="336699"/>
                </a:solidFill>
                <a:latin typeface="Georgia" panose="02040502050405020303" pitchFamily="18" charset="0"/>
              </a:rPr>
            </a:br>
            <a:endParaRPr lang="en-GB" altLang="en-US" sz="3200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p:pic>
        <p:nvPicPr>
          <p:cNvPr id="20483" name="Picture 5" descr="Logo SI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79" y="0"/>
            <a:ext cx="11430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Segnaposto contenuto 2"/>
          <p:cNvSpPr txBox="1">
            <a:spLocks/>
          </p:cNvSpPr>
          <p:nvPr/>
        </p:nvSpPr>
        <p:spPr bwMode="auto">
          <a:xfrm>
            <a:off x="457200" y="1321913"/>
            <a:ext cx="8229600" cy="441960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ctr">
              <a:buFontTx/>
              <a:buNone/>
              <a:defRPr/>
            </a:pPr>
            <a:endParaRPr lang="it-IT" altLang="en-US" sz="1400" dirty="0">
              <a:latin typeface="Georgia" panose="02040502050405020303" pitchFamily="18" charset="0"/>
            </a:endParaRPr>
          </a:p>
          <a:p>
            <a:pPr marL="285750" indent="-285750">
              <a:defRPr/>
            </a:pPr>
            <a:r>
              <a:rPr lang="it-IT" altLang="en-US" sz="2400" dirty="0">
                <a:latin typeface="Georgia" panose="02040502050405020303" pitchFamily="18" charset="0"/>
                <a:cs typeface="Calibri" panose="020F0502020204030204" pitchFamily="34" charset="0"/>
              </a:rPr>
              <a:t>La commissione si riunisce mensilmente on-line e ha l’obiettivo di promuovere iniziative per la presa di coscienza del divario di genere che caratterizza molti aspetti della nostra realtà accademica e proporre alcuni spunti per attenuare tale divario.</a:t>
            </a:r>
          </a:p>
          <a:p>
            <a:pPr marL="285750" indent="-285750">
              <a:defRPr/>
            </a:pPr>
            <a:endParaRPr lang="it-IT" altLang="en-US" sz="2400" dirty="0">
              <a:latin typeface="Georgia" panose="02040502050405020303" pitchFamily="18" charset="0"/>
              <a:cs typeface="Calibri" panose="020F0502020204030204" pitchFamily="34" charset="0"/>
            </a:endParaRPr>
          </a:p>
          <a:p>
            <a:pPr marL="285750" indent="-285750">
              <a:defRPr/>
            </a:pPr>
            <a:r>
              <a:rPr lang="it-IT" altLang="en-US" sz="2400" dirty="0">
                <a:latin typeface="Georgia" panose="02040502050405020303" pitchFamily="18" charset="0"/>
                <a:cs typeface="Calibri" panose="020F0502020204030204" pitchFamily="34" charset="0"/>
              </a:rPr>
              <a:t>Le iniziative proposte si concentrano soprattutto durante la conferenza annuale della Società di Economia, ma non si limitano ad essa.</a:t>
            </a:r>
          </a:p>
          <a:p>
            <a:pPr marL="285750" indent="-285750">
              <a:defRPr/>
            </a:pPr>
            <a:endParaRPr lang="it-IT" altLang="en-US" sz="2400" dirty="0">
              <a:latin typeface="Georgia" panose="02040502050405020303" pitchFamily="18" charset="0"/>
              <a:cs typeface="Calibri" panose="020F0502020204030204" pitchFamily="34" charset="0"/>
            </a:endParaRPr>
          </a:p>
          <a:p>
            <a:pPr marL="285750" indent="-285750">
              <a:defRPr/>
            </a:pPr>
            <a:r>
              <a:rPr lang="it-IT" altLang="en-US" sz="2400" dirty="0">
                <a:latin typeface="Georgia" panose="02040502050405020303" pitchFamily="18" charset="0"/>
                <a:cs typeface="Calibri" panose="020F0502020204030204" pitchFamily="34" charset="0"/>
              </a:rPr>
              <a:t>Quest’anno (Ottobre 2022 – ottobre 2023) le iniziative che si sono realizzate sono le seguenti</a:t>
            </a:r>
          </a:p>
        </p:txBody>
      </p:sp>
    </p:spTree>
    <p:extLst>
      <p:ext uri="{BB962C8B-B14F-4D97-AF65-F5344CB8AC3E}">
        <p14:creationId xmlns:p14="http://schemas.microsoft.com/office/powerpoint/2010/main" val="2327889034"/>
      </p:ext>
    </p:extLst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olo 1"/>
          <p:cNvSpPr>
            <a:spLocks noGrp="1" noChangeArrowheads="1"/>
          </p:cNvSpPr>
          <p:nvPr>
            <p:ph type="title"/>
          </p:nvPr>
        </p:nvSpPr>
        <p:spPr>
          <a:xfrm>
            <a:off x="903288" y="188640"/>
            <a:ext cx="8229600" cy="720080"/>
          </a:xfrm>
        </p:spPr>
        <p:txBody>
          <a:bodyPr/>
          <a:lstStyle/>
          <a:p>
            <a:br>
              <a:rPr lang="it-IT" altLang="en-US" sz="2800" b="1" dirty="0">
                <a:solidFill>
                  <a:srgbClr val="336699"/>
                </a:solidFill>
                <a:latin typeface="Georgia" panose="02040502050405020303" pitchFamily="18" charset="0"/>
              </a:rPr>
            </a:br>
            <a:r>
              <a:rPr lang="it-IT" altLang="en-US" sz="2400" b="1" dirty="0">
                <a:solidFill>
                  <a:srgbClr val="336699"/>
                </a:solidFill>
                <a:latin typeface="Georgia" panose="02040502050405020303" pitchFamily="18" charset="0"/>
              </a:rPr>
              <a:t>Commissione di Genere </a:t>
            </a:r>
            <a:br>
              <a:rPr lang="it-IT" altLang="en-US" sz="2400" b="1" dirty="0">
                <a:solidFill>
                  <a:srgbClr val="336699"/>
                </a:solidFill>
                <a:latin typeface="Georgia" panose="02040502050405020303" pitchFamily="18" charset="0"/>
              </a:rPr>
            </a:br>
            <a:r>
              <a:rPr lang="it-IT" altLang="en-US" sz="2400" b="1" dirty="0">
                <a:solidFill>
                  <a:srgbClr val="336699"/>
                </a:solidFill>
                <a:latin typeface="Georgia" panose="02040502050405020303" pitchFamily="18" charset="0"/>
              </a:rPr>
              <a:t>Iniziative organizzate durante la conferenza SIE</a:t>
            </a:r>
            <a:br>
              <a:rPr lang="en-GB" altLang="en-US" sz="2000" b="1" dirty="0">
                <a:solidFill>
                  <a:srgbClr val="0070C0"/>
                </a:solidFill>
                <a:latin typeface="Georgia" panose="02040502050405020303" pitchFamily="18" charset="0"/>
              </a:rPr>
            </a:br>
            <a:endParaRPr lang="en-GB" altLang="en-US" sz="2000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p:pic>
        <p:nvPicPr>
          <p:cNvPr id="20483" name="Picture 5" descr="Logo SI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1" y="117141"/>
            <a:ext cx="908719" cy="90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Segnaposto contenuto 2"/>
          <p:cNvSpPr txBox="1">
            <a:spLocks/>
          </p:cNvSpPr>
          <p:nvPr/>
        </p:nvSpPr>
        <p:spPr bwMode="auto">
          <a:xfrm>
            <a:off x="457200" y="1295400"/>
            <a:ext cx="8229600" cy="5181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85750" indent="-285750" algn="just"/>
            <a:r>
              <a:rPr lang="it-IT" sz="1800" b="1" i="0" u="none" strike="noStrike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Il tutorial: </a:t>
            </a:r>
            <a:r>
              <a:rPr lang="it-IT" sz="1800" b="1" i="0" u="none" strike="noStrike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“</a:t>
            </a:r>
            <a:r>
              <a:rPr lang="it-IT" sz="1800" b="1" i="0" u="none" strike="noStrike" dirty="0" err="1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Academic</a:t>
            </a:r>
            <a:r>
              <a:rPr lang="it-IT" sz="1800" b="1" i="0" u="none" strike="noStrike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 mentoring: </a:t>
            </a:r>
            <a:r>
              <a:rPr lang="it-IT" sz="1800" b="1" i="0" u="none" strike="noStrike" dirty="0" err="1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why</a:t>
            </a:r>
            <a:r>
              <a:rPr lang="it-IT" sz="1800" b="1" i="0" u="none" strike="noStrike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 and </a:t>
            </a:r>
            <a:r>
              <a:rPr lang="it-IT" sz="1800" b="1" i="0" u="none" strike="noStrike" dirty="0" err="1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how</a:t>
            </a:r>
            <a:r>
              <a:rPr lang="it-IT" sz="1800" b="1" i="0" u="none" strike="noStrike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”</a:t>
            </a:r>
            <a:r>
              <a:rPr lang="it-IT" sz="1800" b="0" i="0" u="none" strike="noStrike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. L’obiettivo del tutorial è comprendere l'importanza del mentoring accademico e fornire gli strumenti per sviluppare relazioni di mentoring efficaci. Il tutorial, in inglese, è tenuto dalla Professoressa </a:t>
            </a:r>
            <a:r>
              <a:rPr lang="it-IT" sz="1800" b="1" i="0" u="none" strike="noStrike" dirty="0" err="1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Ellie</a:t>
            </a:r>
            <a:r>
              <a:rPr lang="it-IT" sz="1800" b="1" i="0" u="none" strike="noStrike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it-IT" sz="1800" b="1" i="0" u="none" strike="noStrike" dirty="0" err="1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Highwood</a:t>
            </a:r>
            <a:r>
              <a:rPr lang="it-IT" sz="1800" b="0" i="0" u="none" strike="noStrike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, Equity and </a:t>
            </a:r>
            <a:r>
              <a:rPr lang="it-IT" sz="1800" b="0" i="0" u="none" strike="noStrike" dirty="0" err="1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Diversity</a:t>
            </a:r>
            <a:r>
              <a:rPr lang="it-IT" sz="1800" b="0" i="0" u="none" strike="noStrike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 Consultant a </a:t>
            </a:r>
            <a:r>
              <a:rPr lang="it-IT" sz="1800" b="0" i="1" u="none" strike="noStrike" dirty="0" err="1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Equasense</a:t>
            </a:r>
            <a:r>
              <a:rPr lang="it-IT" sz="1800" b="0" i="0" u="none" strike="noStrike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 con ampia esperienza di </a:t>
            </a:r>
            <a:r>
              <a:rPr lang="it-IT" sz="1800" b="0" i="0" u="none" strike="noStrike" dirty="0" err="1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academic</a:t>
            </a:r>
            <a:r>
              <a:rPr lang="it-IT" sz="1800" b="0" i="0" u="none" strike="noStrike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 coaching e di design di programmi di mentoring, incluso per la Royal </a:t>
            </a:r>
            <a:r>
              <a:rPr lang="it-IT" sz="1800" b="0" i="0" u="none" strike="noStrike" dirty="0" err="1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Economic</a:t>
            </a:r>
            <a:r>
              <a:rPr lang="it-IT" sz="1800" b="0" i="0" u="none" strike="noStrike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 Society.</a:t>
            </a:r>
          </a:p>
          <a:p>
            <a:pPr marL="285750" indent="-285750" algn="just"/>
            <a:endParaRPr lang="it-IT" sz="1800" b="0" i="0" u="none" strike="noStrike" dirty="0">
              <a:solidFill>
                <a:srgbClr val="000000"/>
              </a:solidFill>
              <a:effectLst/>
              <a:latin typeface="Georgia" panose="02040502050405020303" pitchFamily="18" charset="0"/>
            </a:endParaRPr>
          </a:p>
          <a:p>
            <a:pPr marL="285750" indent="-285750" algn="just"/>
            <a:r>
              <a:rPr lang="it-IT" sz="1800" b="1" dirty="0">
                <a:solidFill>
                  <a:srgbClr val="000000"/>
                </a:solidFill>
                <a:latin typeface="Georgia" panose="02040502050405020303" pitchFamily="18" charset="0"/>
              </a:rPr>
              <a:t>Il meeting: </a:t>
            </a:r>
            <a:r>
              <a:rPr lang="it-IT" sz="1800" b="1" i="0" u="none" strike="noStrike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ESSERE ECONOMISTE</a:t>
            </a:r>
            <a:r>
              <a:rPr lang="it-IT" sz="1800" b="0" i="0" u="none" strike="noStrike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 durante il quale la Commissione di genere presenterà la situazione del gender gap dell’università italiana (e in particolare della macro-area 13), verranno discusse con tutte le socie e con tutti i soci i possibili interventi da promuovere la parità di genere nell’università e sarà illustrato il programma delle iniziative per l’</a:t>
            </a:r>
            <a:r>
              <a:rPr lang="it-IT" sz="1800" b="0" i="0" u="none" strike="noStrike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a.a</a:t>
            </a:r>
            <a:r>
              <a:rPr lang="it-IT" sz="1800" b="0" i="0" u="none" strike="noStrike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. 2023-24.  </a:t>
            </a:r>
          </a:p>
          <a:p>
            <a:pPr marL="285750" indent="-285750" algn="just"/>
            <a:endParaRPr lang="it-IT" sz="1800" b="0" i="0" u="none" strike="noStrike" dirty="0">
              <a:solidFill>
                <a:srgbClr val="000000"/>
              </a:solidFill>
              <a:effectLst/>
              <a:latin typeface="Georgia" panose="02040502050405020303" pitchFamily="18" charset="0"/>
            </a:endParaRPr>
          </a:p>
          <a:p>
            <a:pPr marL="285750" indent="-285750" algn="just"/>
            <a:r>
              <a:rPr lang="it-IT" sz="1800" b="1" i="0" u="none" strike="noStrike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MEET THE AUTHOR</a:t>
            </a:r>
            <a:r>
              <a:rPr lang="it-IT" sz="1800" b="0" i="0" u="none" strike="noStrike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 con </a:t>
            </a:r>
            <a:r>
              <a:rPr lang="it-IT" sz="1800" b="1" i="0" u="none" strike="noStrike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Matthias </a:t>
            </a:r>
            <a:r>
              <a:rPr lang="it-IT" sz="1800" b="1" i="0" u="none" strike="noStrike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Doepke</a:t>
            </a:r>
            <a:r>
              <a:rPr lang="it-IT" sz="1800" b="0" i="0" u="none" strike="noStrike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 (London School of </a:t>
            </a:r>
            <a:r>
              <a:rPr lang="it-IT" sz="1800" b="0" i="0" u="none" strike="noStrike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Economics</a:t>
            </a:r>
            <a:r>
              <a:rPr lang="it-IT" sz="1800" b="0" i="0" u="none" strike="noStrike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and </a:t>
            </a:r>
            <a:r>
              <a:rPr lang="it-IT" sz="1800" b="0" i="0" u="none" strike="noStrike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Northwestern</a:t>
            </a:r>
            <a:r>
              <a:rPr lang="it-IT" sz="1800" b="0" i="0" u="none" strike="noStrike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University) dal titolo </a:t>
            </a:r>
            <a:r>
              <a:rPr lang="it-IT" sz="1800" b="1" i="0" u="none" strike="noStrike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The </a:t>
            </a:r>
            <a:r>
              <a:rPr lang="it-IT" sz="1800" b="1" i="0" u="none" strike="noStrike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Economics</a:t>
            </a:r>
            <a:r>
              <a:rPr lang="it-IT" sz="1800" b="1" i="0" u="none" strike="noStrike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of </a:t>
            </a:r>
            <a:r>
              <a:rPr lang="it-IT" sz="1800" b="1" i="0" u="none" strike="noStrike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Parenting</a:t>
            </a:r>
            <a:r>
              <a:rPr lang="it-IT" sz="1800" b="0" i="0" u="none" strike="noStrike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 . Base on </a:t>
            </a:r>
            <a:r>
              <a:rPr lang="it-IT" sz="1800" b="0" i="0" u="none" strike="noStrike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his</a:t>
            </a:r>
            <a:r>
              <a:rPr lang="it-IT" sz="1800" b="0" i="0" u="none" strike="noStrike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book </a:t>
            </a:r>
            <a:r>
              <a:rPr lang="it-IT" sz="1800" dirty="0">
                <a:solidFill>
                  <a:srgbClr val="0070AF"/>
                </a:solidFill>
                <a:effectLst/>
                <a:latin typeface="Georgia" panose="02040502050405020303" pitchFamily="18" charset="0"/>
              </a:rPr>
              <a:t>"Love, Money, and </a:t>
            </a:r>
            <a:r>
              <a:rPr lang="it-IT" sz="1800" dirty="0" err="1">
                <a:solidFill>
                  <a:srgbClr val="0070AF"/>
                </a:solidFill>
                <a:effectLst/>
                <a:latin typeface="Georgia" panose="02040502050405020303" pitchFamily="18" charset="0"/>
              </a:rPr>
              <a:t>Parenting</a:t>
            </a:r>
            <a:r>
              <a:rPr lang="it-IT" sz="1800" dirty="0">
                <a:solidFill>
                  <a:srgbClr val="0070AF"/>
                </a:solidFill>
                <a:effectLst/>
                <a:latin typeface="Georgia" panose="02040502050405020303" pitchFamily="18" charset="0"/>
              </a:rPr>
              <a:t>: How </a:t>
            </a:r>
            <a:r>
              <a:rPr lang="it-IT" sz="1800" dirty="0" err="1">
                <a:solidFill>
                  <a:srgbClr val="0070AF"/>
                </a:solidFill>
                <a:effectLst/>
                <a:latin typeface="Georgia" panose="02040502050405020303" pitchFamily="18" charset="0"/>
              </a:rPr>
              <a:t>Economics</a:t>
            </a:r>
            <a:r>
              <a:rPr lang="it-IT" sz="1800" dirty="0">
                <a:solidFill>
                  <a:srgbClr val="0070AF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it-IT" sz="1800" dirty="0" err="1">
                <a:solidFill>
                  <a:srgbClr val="0070AF"/>
                </a:solidFill>
                <a:effectLst/>
                <a:latin typeface="Georgia" panose="02040502050405020303" pitchFamily="18" charset="0"/>
              </a:rPr>
              <a:t>Explains</a:t>
            </a:r>
            <a:r>
              <a:rPr lang="it-IT" sz="1800" dirty="0">
                <a:solidFill>
                  <a:srgbClr val="0070AF"/>
                </a:solidFill>
                <a:effectLst/>
                <a:latin typeface="Georgia" panose="02040502050405020303" pitchFamily="18" charset="0"/>
              </a:rPr>
              <a:t> the Way </a:t>
            </a:r>
            <a:r>
              <a:rPr lang="it-IT" sz="1800" dirty="0" err="1">
                <a:solidFill>
                  <a:srgbClr val="0070AF"/>
                </a:solidFill>
                <a:effectLst/>
                <a:latin typeface="Georgia" panose="02040502050405020303" pitchFamily="18" charset="0"/>
              </a:rPr>
              <a:t>We</a:t>
            </a:r>
            <a:r>
              <a:rPr lang="it-IT" sz="1800" dirty="0">
                <a:solidFill>
                  <a:srgbClr val="0070AF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it-IT" sz="1800" dirty="0" err="1">
                <a:solidFill>
                  <a:srgbClr val="0070AF"/>
                </a:solidFill>
                <a:effectLst/>
                <a:latin typeface="Georgia" panose="02040502050405020303" pitchFamily="18" charset="0"/>
              </a:rPr>
              <a:t>Raise</a:t>
            </a:r>
            <a:r>
              <a:rPr lang="it-IT" sz="1800" dirty="0">
                <a:solidFill>
                  <a:srgbClr val="0070AF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it-IT" sz="1800" dirty="0" err="1">
                <a:solidFill>
                  <a:srgbClr val="0070AF"/>
                </a:solidFill>
                <a:effectLst/>
                <a:latin typeface="Georgia" panose="02040502050405020303" pitchFamily="18" charset="0"/>
              </a:rPr>
              <a:t>Our</a:t>
            </a:r>
            <a:r>
              <a:rPr lang="it-IT" sz="1800" dirty="0">
                <a:solidFill>
                  <a:srgbClr val="0070AF"/>
                </a:solidFill>
                <a:effectLst/>
                <a:latin typeface="Georgia" panose="02040502050405020303" pitchFamily="18" charset="0"/>
              </a:rPr>
              <a:t> Kids» </a:t>
            </a:r>
            <a:r>
              <a:rPr lang="it-IT" sz="1800" dirty="0">
                <a:effectLst/>
                <a:latin typeface="Georgia" panose="02040502050405020303" pitchFamily="18" charset="0"/>
              </a:rPr>
              <a:t>(2019, with </a:t>
            </a:r>
            <a:r>
              <a:rPr lang="it-IT" sz="1800" dirty="0" err="1">
                <a:effectLst/>
                <a:latin typeface="Georgia" panose="02040502050405020303" pitchFamily="18" charset="0"/>
              </a:rPr>
              <a:t>Zilibotti</a:t>
            </a:r>
            <a:r>
              <a:rPr lang="it-IT" sz="1800" dirty="0">
                <a:effectLst/>
                <a:latin typeface="Georgia" panose="02040502050405020303" pitchFamily="18" charset="0"/>
              </a:rPr>
              <a:t>) </a:t>
            </a:r>
          </a:p>
          <a:p>
            <a:pPr marL="285750" indent="-285750" algn="just"/>
            <a:endParaRPr lang="it-IT" sz="18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indent="0">
              <a:buFontTx/>
              <a:buNone/>
              <a:defRPr/>
            </a:pPr>
            <a:endParaRPr lang="it-IT" altLang="en-US" sz="1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324258"/>
      </p:ext>
    </p:extLst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olo 1"/>
          <p:cNvSpPr>
            <a:spLocks noGrp="1" noChangeArrowheads="1"/>
          </p:cNvSpPr>
          <p:nvPr>
            <p:ph type="title"/>
          </p:nvPr>
        </p:nvSpPr>
        <p:spPr>
          <a:xfrm>
            <a:off x="903288" y="188640"/>
            <a:ext cx="8229600" cy="720080"/>
          </a:xfrm>
        </p:spPr>
        <p:txBody>
          <a:bodyPr/>
          <a:lstStyle/>
          <a:p>
            <a:br>
              <a:rPr lang="it-IT" altLang="en-US" sz="2800" b="1" dirty="0">
                <a:solidFill>
                  <a:srgbClr val="336699"/>
                </a:solidFill>
                <a:latin typeface="Georgia" panose="02040502050405020303" pitchFamily="18" charset="0"/>
              </a:rPr>
            </a:br>
            <a:r>
              <a:rPr lang="it-IT" altLang="en-US" sz="2400" b="1" dirty="0">
                <a:solidFill>
                  <a:srgbClr val="336699"/>
                </a:solidFill>
                <a:latin typeface="Georgia" panose="02040502050405020303" pitchFamily="18" charset="0"/>
              </a:rPr>
              <a:t>Commissione di Genere </a:t>
            </a:r>
            <a:br>
              <a:rPr lang="it-IT" altLang="en-US" sz="2400" b="1" dirty="0">
                <a:solidFill>
                  <a:srgbClr val="336699"/>
                </a:solidFill>
                <a:latin typeface="Georgia" panose="02040502050405020303" pitchFamily="18" charset="0"/>
              </a:rPr>
            </a:br>
            <a:r>
              <a:rPr lang="it-IT" altLang="en-US" sz="2400" b="1" dirty="0">
                <a:solidFill>
                  <a:srgbClr val="336699"/>
                </a:solidFill>
                <a:latin typeface="Georgia" panose="02040502050405020303" pitchFamily="18" charset="0"/>
              </a:rPr>
              <a:t>Altre Iniziative</a:t>
            </a:r>
            <a:br>
              <a:rPr lang="en-GB" altLang="en-US" sz="2000" b="1" dirty="0">
                <a:solidFill>
                  <a:srgbClr val="0070C0"/>
                </a:solidFill>
                <a:latin typeface="Georgia" panose="02040502050405020303" pitchFamily="18" charset="0"/>
              </a:rPr>
            </a:br>
            <a:endParaRPr lang="en-GB" altLang="en-US" sz="2000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p:pic>
        <p:nvPicPr>
          <p:cNvPr id="20483" name="Picture 5" descr="Logo SI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1" y="117141"/>
            <a:ext cx="908719" cy="90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Segnaposto contenuto 2"/>
          <p:cNvSpPr txBox="1">
            <a:spLocks/>
          </p:cNvSpPr>
          <p:nvPr/>
        </p:nvSpPr>
        <p:spPr bwMode="auto">
          <a:xfrm>
            <a:off x="381000" y="1097360"/>
            <a:ext cx="8305800" cy="537964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85750" indent="-285750" algn="just"/>
            <a:r>
              <a:rPr lang="it-IT" sz="1800" b="1" i="0" u="none" strike="noStrike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Public Engagement Meeting all’Università di Bergamo, il 23.11.2023</a:t>
            </a:r>
            <a:r>
              <a:rPr lang="it-IT" sz="1800" b="0" i="0" u="none" strike="noStrike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, </a:t>
            </a:r>
            <a:r>
              <a:rPr lang="it-IT" sz="1800" dirty="0">
                <a:solidFill>
                  <a:srgbClr val="000000"/>
                </a:solidFill>
                <a:latin typeface="Georgia" panose="02040502050405020303" pitchFamily="18" charset="0"/>
              </a:rPr>
              <a:t>dal titolo: </a:t>
            </a:r>
            <a:r>
              <a:rPr lang="it-IT" sz="1800" b="1" i="1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Disparità di genere nell’educazione finanziaria in Italia</a:t>
            </a:r>
            <a:r>
              <a:rPr lang="it-IT" sz="18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basato sul Rapporto 2023 "</a:t>
            </a:r>
            <a:r>
              <a:rPr lang="it-IT" sz="1800" i="1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 donne, il lavoro e la crescita economica</a:t>
            </a:r>
            <a:r>
              <a:rPr lang="it-IT" sz="18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", curato dagli economisti della Banca d'Italia, sui divari di genere nel mercato del lavoro in Italia, sui relativi impatti per la crescita economica e sulle politiche volte a ridurre tali disuguaglianze.</a:t>
            </a:r>
          </a:p>
          <a:p>
            <a:pPr marL="285750" indent="-285750" algn="just"/>
            <a:r>
              <a:rPr lang="it-IT" altLang="en-US" sz="1800" dirty="0">
                <a:latin typeface="Georgia" panose="02040502050405020303" pitchFamily="18" charset="0"/>
                <a:cs typeface="Times New Roman" panose="02020603050405020304" pitchFamily="18" charset="0"/>
              </a:rPr>
              <a:t>Rielaborazione dei </a:t>
            </a:r>
            <a:r>
              <a:rPr lang="it-IT" altLang="en-US" sz="1800" b="1" dirty="0">
                <a:latin typeface="Georgia" panose="02040502050405020303" pitchFamily="18" charset="0"/>
                <a:cs typeface="Times New Roman" panose="02020603050405020304" pitchFamily="18" charset="0"/>
              </a:rPr>
              <a:t>dati sulle carriere universitarie</a:t>
            </a:r>
            <a:r>
              <a:rPr lang="it-IT" altLang="en-US" sz="1800" dirty="0">
                <a:latin typeface="Georgia" panose="02040502050405020303" pitchFamily="18" charset="0"/>
                <a:cs typeface="Times New Roman" panose="02020603050405020304" pitchFamily="18" charset="0"/>
              </a:rPr>
              <a:t> suddivisi per percentuali tra uomini e donne  per mostrarle sul </a:t>
            </a:r>
            <a:r>
              <a:rPr lang="it-IT" altLang="en-US" sz="1800" b="1" dirty="0">
                <a:latin typeface="Georgia" panose="02040502050405020303" pitchFamily="18" charset="0"/>
                <a:cs typeface="Times New Roman" panose="02020603050405020304" pitchFamily="18" charset="0"/>
              </a:rPr>
              <a:t>sito della commissione </a:t>
            </a:r>
            <a:r>
              <a:rPr lang="it-IT" altLang="en-US" sz="1800" dirty="0">
                <a:latin typeface="Georgia" panose="02040502050405020303" pitchFamily="18" charset="0"/>
                <a:cs typeface="Times New Roman" panose="02020603050405020304" pitchFamily="18" charset="0"/>
              </a:rPr>
              <a:t>di genere in un grafico che si </a:t>
            </a:r>
            <a:r>
              <a:rPr lang="it-IT" altLang="en-US" sz="1800" b="1" dirty="0" err="1">
                <a:latin typeface="Georgia" panose="02040502050405020303" pitchFamily="18" charset="0"/>
                <a:cs typeface="Times New Roman" panose="02020603050405020304" pitchFamily="18" charset="0"/>
              </a:rPr>
              <a:t>autoaggiorna</a:t>
            </a:r>
            <a:endParaRPr lang="it-IT" altLang="en-US" sz="1800" b="1" dirty="0"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marL="285750" indent="-285750" algn="just"/>
            <a:endParaRPr lang="it-IT" sz="1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 algn="just"/>
            <a:endParaRPr lang="it-IT" sz="18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5750" indent="-285750" algn="just"/>
            <a:endParaRPr lang="it-IT" sz="18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indent="0">
              <a:buFontTx/>
              <a:buNone/>
              <a:defRPr/>
            </a:pPr>
            <a:endParaRPr lang="it-IT" altLang="en-US" sz="1400" dirty="0">
              <a:latin typeface="Georgia" panose="02040502050405020303" pitchFamily="18" charset="0"/>
            </a:endParaRPr>
          </a:p>
        </p:txBody>
      </p:sp>
      <p:pic>
        <p:nvPicPr>
          <p:cNvPr id="2" name="Immagine 1" descr="Immagine che contiene linea, Diagramma, diagramma, pendio&#10;&#10;Descrizione generata automaticamente">
            <a:extLst>
              <a:ext uri="{FF2B5EF4-FFF2-40B4-BE49-F238E27FC236}">
                <a16:creationId xmlns:a16="http://schemas.microsoft.com/office/drawing/2014/main" id="{E8426923-7718-4723-BC3C-12C1EDAD23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3816796"/>
            <a:ext cx="5486400" cy="289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583148"/>
      </p:ext>
    </p:extLst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olo 1"/>
          <p:cNvSpPr>
            <a:spLocks noGrp="1" noChangeArrowheads="1"/>
          </p:cNvSpPr>
          <p:nvPr>
            <p:ph type="title"/>
          </p:nvPr>
        </p:nvSpPr>
        <p:spPr>
          <a:xfrm>
            <a:off x="685800" y="92075"/>
            <a:ext cx="8229600" cy="974725"/>
          </a:xfrm>
        </p:spPr>
        <p:txBody>
          <a:bodyPr/>
          <a:lstStyle/>
          <a:p>
            <a:r>
              <a:rPr lang="it-IT" altLang="en-US" sz="2800" b="1" dirty="0">
                <a:solidFill>
                  <a:srgbClr val="336699"/>
                </a:solidFill>
                <a:latin typeface="Georgia" panose="02040502050405020303" pitchFamily="18" charset="0"/>
              </a:rPr>
              <a:t>Commissione per la didattica </a:t>
            </a:r>
            <a:br>
              <a:rPr lang="it-IT" altLang="en-US" sz="2800" b="1" dirty="0">
                <a:solidFill>
                  <a:srgbClr val="336699"/>
                </a:solidFill>
                <a:latin typeface="Georgia" panose="02040502050405020303" pitchFamily="18" charset="0"/>
              </a:rPr>
            </a:br>
            <a:r>
              <a:rPr lang="it-IT" altLang="en-US" sz="2800" b="1" dirty="0">
                <a:solidFill>
                  <a:srgbClr val="336699"/>
                </a:solidFill>
                <a:latin typeface="Georgia" panose="02040502050405020303" pitchFamily="18" charset="0"/>
              </a:rPr>
              <a:t>dell’economia (CDE)</a:t>
            </a:r>
            <a:endParaRPr lang="it-IT" alt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it-IT" sz="2000" b="1" dirty="0">
                <a:latin typeface="Georgia" panose="02040502050405020303" pitchFamily="18" charset="0"/>
              </a:rPr>
              <a:t>Componenti</a:t>
            </a:r>
          </a:p>
          <a:p>
            <a:pPr marL="0" indent="0">
              <a:buNone/>
              <a:defRPr/>
            </a:pPr>
            <a:endParaRPr lang="it-IT" sz="800" b="1" dirty="0">
              <a:latin typeface="Georgia" panose="02040502050405020303" pitchFamily="18" charset="0"/>
            </a:endParaRPr>
          </a:p>
          <a:p>
            <a:pPr marL="0" indent="0">
              <a:buNone/>
              <a:defRPr/>
            </a:pPr>
            <a:endParaRPr lang="it-IT" sz="2200" dirty="0">
              <a:latin typeface="Georgia" panose="02040502050405020303" pitchFamily="18" charset="0"/>
            </a:endParaRPr>
          </a:p>
          <a:p>
            <a:pPr marL="0" indent="0">
              <a:buNone/>
              <a:defRPr/>
            </a:pPr>
            <a:r>
              <a:rPr lang="it-IT" sz="2200" dirty="0">
                <a:latin typeface="Georgia" panose="02040502050405020303" pitchFamily="18" charset="0"/>
              </a:rPr>
              <a:t> </a:t>
            </a:r>
          </a:p>
        </p:txBody>
      </p:sp>
      <p:pic>
        <p:nvPicPr>
          <p:cNvPr id="17412" name="Immagin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2075"/>
            <a:ext cx="1146175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FE9611FC-27B2-3F90-C0F0-6B1F51D699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7012528"/>
              </p:ext>
            </p:extLst>
          </p:nvPr>
        </p:nvGraphicFramePr>
        <p:xfrm>
          <a:off x="472440" y="1752600"/>
          <a:ext cx="7467600" cy="6397439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733800">
                  <a:extLst>
                    <a:ext uri="{9D8B030D-6E8A-4147-A177-3AD203B41FA5}">
                      <a16:colId xmlns:a16="http://schemas.microsoft.com/office/drawing/2014/main" val="3718429870"/>
                    </a:ext>
                  </a:extLst>
                </a:gridCol>
                <a:gridCol w="3733800">
                  <a:extLst>
                    <a:ext uri="{9D8B030D-6E8A-4147-A177-3AD203B41FA5}">
                      <a16:colId xmlns:a16="http://schemas.microsoft.com/office/drawing/2014/main" val="2276501207"/>
                    </a:ext>
                  </a:extLst>
                </a:gridCol>
              </a:tblGrid>
              <a:tr h="4701650">
                <a:tc>
                  <a:txBody>
                    <a:bodyPr/>
                    <a:lstStyle/>
                    <a:p>
                      <a:r>
                        <a:rPr lang="it-IT" sz="1800" i="1" kern="1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Riccardo De Bonis</a:t>
                      </a:r>
                      <a:r>
                        <a:rPr lang="it-IT" sz="1800" kern="1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, Banca d’Italia  -</a:t>
                      </a:r>
                      <a:r>
                        <a:rPr lang="it-IT" sz="1800" i="1" kern="1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Andrea Fracasso</a:t>
                      </a:r>
                      <a:r>
                        <a:rPr lang="it-IT" sz="1800" kern="1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, Università d</a:t>
                      </a:r>
                      <a:r>
                        <a:rPr lang="it-IT" sz="1800" kern="100" dirty="0">
                          <a:effectLst/>
                          <a:latin typeface="Georgia" panose="02040502050405020303" pitchFamily="18" charset="0"/>
                        </a:rPr>
                        <a:t>i Trento </a:t>
                      </a:r>
                      <a:r>
                        <a:rPr lang="it-IT" sz="1800" kern="1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800" b="1" kern="100" dirty="0">
                          <a:effectLst/>
                          <a:latin typeface="Georgia" panose="02040502050405020303" pitchFamily="18" charset="0"/>
                        </a:rPr>
                        <a:t>(Coordinatori)</a:t>
                      </a:r>
                      <a:br>
                        <a:rPr lang="it-IT" sz="1800" b="1" kern="100" dirty="0">
                          <a:effectLst/>
                          <a:latin typeface="Georgia" panose="02040502050405020303" pitchFamily="18" charset="0"/>
                        </a:rPr>
                      </a:br>
                      <a:endParaRPr lang="it-IT" sz="1800" b="1" kern="100" dirty="0">
                        <a:effectLst/>
                        <a:latin typeface="Georgia" panose="02040502050405020303" pitchFamily="18" charset="0"/>
                      </a:endParaRPr>
                    </a:p>
                    <a:p>
                      <a:r>
                        <a:rPr lang="it-IT" sz="1800" i="1" kern="100" dirty="0">
                          <a:effectLst/>
                          <a:latin typeface="Georgia" panose="02040502050405020303" pitchFamily="18" charset="0"/>
                        </a:rPr>
                        <a:t>Giulia Bettin,</a:t>
                      </a:r>
                      <a:r>
                        <a:rPr lang="it-IT" sz="1800" kern="100" dirty="0">
                          <a:effectLst/>
                          <a:latin typeface="Georgia" panose="02040502050405020303" pitchFamily="18" charset="0"/>
                        </a:rPr>
                        <a:t> Università Politecnica delle Marche</a:t>
                      </a:r>
                    </a:p>
                    <a:p>
                      <a:r>
                        <a:rPr lang="it-IT" sz="1800" i="1" kern="100" dirty="0">
                          <a:effectLst/>
                          <a:latin typeface="Georgia" panose="02040502050405020303" pitchFamily="18" charset="0"/>
                        </a:rPr>
                        <a:t>Stefano Comino </a:t>
                      </a:r>
                      <a:r>
                        <a:rPr lang="it-IT" sz="1800" kern="100" dirty="0">
                          <a:effectLst/>
                          <a:latin typeface="Georgia" panose="02040502050405020303" pitchFamily="18" charset="0"/>
                        </a:rPr>
                        <a:t>Università di Udine</a:t>
                      </a:r>
                    </a:p>
                    <a:p>
                      <a:r>
                        <a:rPr lang="it-IT" sz="1800" i="1" kern="100" dirty="0">
                          <a:effectLst/>
                          <a:latin typeface="Georgia" panose="02040502050405020303" pitchFamily="18" charset="0"/>
                        </a:rPr>
                        <a:t>Marcella Corsi</a:t>
                      </a:r>
                      <a:r>
                        <a:rPr lang="it-IT" sz="1800" kern="100" dirty="0">
                          <a:effectLst/>
                          <a:latin typeface="Georgia" panose="02040502050405020303" pitchFamily="18" charset="0"/>
                        </a:rPr>
                        <a:t>, Sapienza Università di Roma</a:t>
                      </a:r>
                    </a:p>
                    <a:p>
                      <a:r>
                        <a:rPr lang="it-IT" sz="1800" i="1" kern="100" dirty="0">
                          <a:effectLst/>
                          <a:latin typeface="Georgia" panose="02040502050405020303" pitchFamily="18" charset="0"/>
                        </a:rPr>
                        <a:t>Germana Giombini, </a:t>
                      </a:r>
                      <a:r>
                        <a:rPr lang="it-IT" sz="1800" kern="100" dirty="0">
                          <a:effectLst/>
                          <a:latin typeface="Georgia" panose="02040502050405020303" pitchFamily="18" charset="0"/>
                        </a:rPr>
                        <a:t>Università di Urbino</a:t>
                      </a:r>
                    </a:p>
                    <a:p>
                      <a:r>
                        <a:rPr lang="it-IT" sz="1800" i="1" kern="100" dirty="0">
                          <a:effectLst/>
                          <a:latin typeface="Georgia" panose="02040502050405020303" pitchFamily="18" charset="0"/>
                        </a:rPr>
                        <a:t>Anna Giunta</a:t>
                      </a:r>
                      <a:r>
                        <a:rPr lang="it-IT" sz="1800" kern="100" dirty="0">
                          <a:effectLst/>
                          <a:latin typeface="Georgia" panose="02040502050405020303" pitchFamily="18" charset="0"/>
                        </a:rPr>
                        <a:t>, Università di Roma Tre </a:t>
                      </a:r>
                    </a:p>
                    <a:p>
                      <a:r>
                        <a:rPr lang="it-IT" sz="1800" i="1" kern="100" dirty="0">
                          <a:effectLst/>
                          <a:latin typeface="Georgia" panose="02040502050405020303" pitchFamily="18" charset="0"/>
                        </a:rPr>
                        <a:t>Luigi Marengo</a:t>
                      </a:r>
                      <a:r>
                        <a:rPr lang="it-IT" sz="1800" kern="100" dirty="0">
                          <a:effectLst/>
                          <a:latin typeface="Georgia" panose="02040502050405020303" pitchFamily="18" charset="0"/>
                        </a:rPr>
                        <a:t>, Luiss Guido Carli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kern="100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it-IT" sz="1800" kern="1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it-IT" sz="1800" kern="100" dirty="0">
                        <a:effectLst/>
                        <a:latin typeface="Georgia" panose="02040502050405020303" pitchFamily="18" charset="0"/>
                      </a:endParaRPr>
                    </a:p>
                    <a:p>
                      <a:endParaRPr lang="it-IT" sz="1800" kern="100" dirty="0">
                        <a:effectLst/>
                        <a:latin typeface="Georgia" panose="02040502050405020303" pitchFamily="18" charset="0"/>
                      </a:endParaRPr>
                    </a:p>
                    <a:p>
                      <a:endParaRPr lang="it-IT" sz="1800" kern="100" dirty="0">
                        <a:effectLst/>
                        <a:latin typeface="Georgia" panose="02040502050405020303" pitchFamily="18" charset="0"/>
                      </a:endParaRPr>
                    </a:p>
                    <a:p>
                      <a:endParaRPr lang="it-IT" sz="1800" kern="100" dirty="0">
                        <a:effectLst/>
                        <a:latin typeface="Georgia" panose="02040502050405020303" pitchFamily="18" charset="0"/>
                      </a:endParaRPr>
                    </a:p>
                    <a:p>
                      <a:r>
                        <a:rPr lang="it-IT" sz="1800" i="1" kern="100" dirty="0">
                          <a:effectLst/>
                          <a:latin typeface="Georgia" panose="02040502050405020303" pitchFamily="18" charset="0"/>
                        </a:rPr>
                        <a:t>Chiara Mussida</a:t>
                      </a:r>
                      <a:r>
                        <a:rPr lang="it-IT" sz="1800" kern="100" dirty="0">
                          <a:effectLst/>
                          <a:latin typeface="Georgia" panose="02040502050405020303" pitchFamily="18" charset="0"/>
                        </a:rPr>
                        <a:t>, Università Cattolica del Sacro Cuore, Piacenza</a:t>
                      </a:r>
                    </a:p>
                    <a:p>
                      <a:r>
                        <a:rPr lang="it-IT" sz="1800" i="1" kern="100" dirty="0">
                          <a:effectLst/>
                          <a:latin typeface="Georgia" panose="02040502050405020303" pitchFamily="18" charset="0"/>
                        </a:rPr>
                        <a:t>Lorenzo Sacconi</a:t>
                      </a:r>
                      <a:r>
                        <a:rPr lang="it-IT" sz="1800" kern="100" dirty="0">
                          <a:effectLst/>
                          <a:latin typeface="Georgia" panose="02040502050405020303" pitchFamily="18" charset="0"/>
                        </a:rPr>
                        <a:t>, Università di Milano</a:t>
                      </a:r>
                    </a:p>
                    <a:p>
                      <a:r>
                        <a:rPr lang="it-IT" sz="1800" i="1" kern="100" dirty="0">
                          <a:effectLst/>
                          <a:latin typeface="Georgia" panose="02040502050405020303" pitchFamily="18" charset="0"/>
                        </a:rPr>
                        <a:t>Marcella Scrimitore</a:t>
                      </a:r>
                      <a:r>
                        <a:rPr lang="it-IT" sz="1800" kern="100" dirty="0">
                          <a:effectLst/>
                          <a:latin typeface="Georgia" panose="02040502050405020303" pitchFamily="18" charset="0"/>
                        </a:rPr>
                        <a:t>, Università Mediterranea di Reggio Calabria </a:t>
                      </a:r>
                    </a:p>
                    <a:p>
                      <a:r>
                        <a:rPr lang="it-IT" sz="1800" i="1" kern="100" dirty="0">
                          <a:effectLst/>
                          <a:latin typeface="Georgia" panose="02040502050405020303" pitchFamily="18" charset="0"/>
                        </a:rPr>
                        <a:t>Francesco Silva,</a:t>
                      </a:r>
                      <a:r>
                        <a:rPr lang="it-IT" sz="1800" kern="100" dirty="0">
                          <a:effectLst/>
                          <a:latin typeface="Georgia" panose="02040502050405020303" pitchFamily="18" charset="0"/>
                        </a:rPr>
                        <a:t> Università di Milano-Bicocca</a:t>
                      </a:r>
                    </a:p>
                    <a:p>
                      <a:endParaRPr lang="it-IT" sz="1800" kern="100" dirty="0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03106499"/>
                  </a:ext>
                </a:extLst>
              </a:tr>
              <a:tr h="1790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100">
                          <a:effectLst/>
                        </a:rPr>
                        <a:t> 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100" dirty="0">
                          <a:effectLst/>
                        </a:rPr>
                        <a:t> </a:t>
                      </a:r>
                      <a:endParaRPr lang="it-IT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28225140"/>
                  </a:ext>
                </a:extLst>
              </a:tr>
              <a:tr h="1790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100" dirty="0">
                          <a:effectLst/>
                        </a:rPr>
                        <a:t> </a:t>
                      </a:r>
                      <a:endParaRPr lang="it-IT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100" dirty="0">
                          <a:effectLst/>
                        </a:rPr>
                        <a:t> </a:t>
                      </a:r>
                      <a:endParaRPr lang="it-IT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38802848"/>
                  </a:ext>
                </a:extLst>
              </a:tr>
              <a:tr h="1790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100">
                          <a:effectLst/>
                        </a:rPr>
                        <a:t> 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100" dirty="0">
                          <a:effectLst/>
                        </a:rPr>
                        <a:t> </a:t>
                      </a:r>
                      <a:endParaRPr lang="it-IT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88970907"/>
                  </a:ext>
                </a:extLst>
              </a:tr>
              <a:tr h="1790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100">
                          <a:effectLst/>
                        </a:rPr>
                        <a:t> 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100" dirty="0">
                          <a:effectLst/>
                        </a:rPr>
                        <a:t> </a:t>
                      </a:r>
                      <a:endParaRPr lang="it-IT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53565771"/>
                  </a:ext>
                </a:extLst>
              </a:tr>
              <a:tr h="1790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100">
                          <a:effectLst/>
                        </a:rPr>
                        <a:t> 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100" dirty="0">
                          <a:effectLst/>
                        </a:rPr>
                        <a:t> </a:t>
                      </a:r>
                      <a:endParaRPr lang="it-IT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61420466"/>
                  </a:ext>
                </a:extLst>
              </a:tr>
              <a:tr h="1790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100">
                          <a:effectLst/>
                        </a:rPr>
                        <a:t> 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100" dirty="0">
                          <a:effectLst/>
                        </a:rPr>
                        <a:t> </a:t>
                      </a:r>
                      <a:endParaRPr lang="it-IT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00841501"/>
                  </a:ext>
                </a:extLst>
              </a:tr>
              <a:tr h="1790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100" dirty="0">
                          <a:effectLst/>
                        </a:rPr>
                        <a:t> </a:t>
                      </a:r>
                      <a:endParaRPr lang="it-IT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100" dirty="0">
                          <a:effectLst/>
                        </a:rPr>
                        <a:t> </a:t>
                      </a:r>
                      <a:endParaRPr lang="it-IT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6654979"/>
                  </a:ext>
                </a:extLst>
              </a:tr>
              <a:tr h="1790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100">
                          <a:effectLst/>
                        </a:rPr>
                        <a:t> 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100" dirty="0">
                          <a:effectLst/>
                        </a:rPr>
                        <a:t> </a:t>
                      </a:r>
                      <a:endParaRPr lang="it-IT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20578297"/>
                  </a:ext>
                </a:extLst>
              </a:tr>
              <a:tr h="1790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100" dirty="0">
                          <a:effectLst/>
                        </a:rPr>
                        <a:t> </a:t>
                      </a:r>
                      <a:endParaRPr lang="it-IT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100" dirty="0">
                          <a:effectLst/>
                        </a:rPr>
                        <a:t> </a:t>
                      </a:r>
                      <a:endParaRPr lang="it-IT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869016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5605127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olo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it-IT" altLang="en-US" sz="3200" b="1" dirty="0">
                <a:solidFill>
                  <a:srgbClr val="336699"/>
                </a:solidFill>
                <a:latin typeface="Georgia" panose="02040502050405020303" pitchFamily="18" charset="0"/>
              </a:rPr>
              <a:t>Il Consiglio di Presidenza</a:t>
            </a:r>
            <a:endParaRPr lang="en-GB" altLang="en-US" sz="3200" b="1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p:sp>
        <p:nvSpPr>
          <p:cNvPr id="4099" name="Segnaposto contenuto 2"/>
          <p:cNvSpPr>
            <a:spLocks noGrp="1" noChangeArrowheads="1"/>
          </p:cNvSpPr>
          <p:nvPr>
            <p:ph idx="1"/>
          </p:nvPr>
        </p:nvSpPr>
        <p:spPr>
          <a:xfrm>
            <a:off x="304800" y="1295400"/>
            <a:ext cx="8763000" cy="5334000"/>
          </a:xfrm>
        </p:spPr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it-IT" altLang="en-US" sz="2400" dirty="0">
                <a:latin typeface="Georgia" panose="02040502050405020303" pitchFamily="18" charset="0"/>
              </a:rPr>
              <a:t>Presidente 	            Mario PIANTA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it-IT" altLang="en-US" sz="2400" dirty="0">
                <a:latin typeface="Georgia" panose="02040502050405020303" pitchFamily="18" charset="0"/>
              </a:rPr>
              <a:t>Vice Presidenti         Roberto </a:t>
            </a:r>
            <a:r>
              <a:rPr lang="it-IT" altLang="en-US" sz="2400" dirty="0" err="1">
                <a:latin typeface="Georgia" panose="02040502050405020303" pitchFamily="18" charset="0"/>
              </a:rPr>
              <a:t>CELLINI</a:t>
            </a:r>
            <a:r>
              <a:rPr lang="it-IT" altLang="en-US" sz="2400" dirty="0">
                <a:latin typeface="Georgia" panose="02040502050405020303" pitchFamily="18" charset="0"/>
              </a:rPr>
              <a:t> e Emanuela </a:t>
            </a:r>
            <a:r>
              <a:rPr lang="it-IT" altLang="en-US" sz="2400" dirty="0" err="1">
                <a:latin typeface="Georgia" panose="02040502050405020303" pitchFamily="18" charset="0"/>
              </a:rPr>
              <a:t>MARROCU</a:t>
            </a:r>
            <a:endParaRPr lang="it-IT" altLang="en-US" sz="2400" dirty="0">
              <a:latin typeface="Georgia" panose="02040502050405020303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it-IT" altLang="en-US" sz="2400" dirty="0">
                <a:latin typeface="Georgia" panose="02040502050405020303" pitchFamily="18" charset="0"/>
              </a:rPr>
              <a:t>Segretario Generale Marco </a:t>
            </a:r>
            <a:r>
              <a:rPr lang="it-IT" altLang="en-US" sz="2400" dirty="0" err="1">
                <a:latin typeface="Georgia" panose="02040502050405020303" pitchFamily="18" charset="0"/>
              </a:rPr>
              <a:t>CUCCULELLI</a:t>
            </a:r>
            <a:endParaRPr lang="it-IT" altLang="en-US" sz="2400" dirty="0">
              <a:latin typeface="Georgia" panose="02040502050405020303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it-IT" altLang="en-US" sz="2400" dirty="0">
                <a:latin typeface="Georgia" panose="02040502050405020303" pitchFamily="18" charset="0"/>
              </a:rPr>
              <a:t>Consiglieri </a:t>
            </a:r>
          </a:p>
          <a:p>
            <a:pPr>
              <a:lnSpc>
                <a:spcPct val="120000"/>
              </a:lnSpc>
            </a:pPr>
            <a:r>
              <a:rPr lang="it-IT" altLang="en-US" sz="2400" dirty="0">
                <a:latin typeface="Georgia" panose="02040502050405020303" pitchFamily="18" charset="0"/>
              </a:rPr>
              <a:t>Elena </a:t>
            </a:r>
            <a:r>
              <a:rPr lang="it-IT" altLang="en-US" sz="2400" dirty="0" err="1">
                <a:latin typeface="Georgia" panose="02040502050405020303" pitchFamily="18" charset="0"/>
              </a:rPr>
              <a:t>CEFIS</a:t>
            </a:r>
            <a:endParaRPr lang="it-IT" altLang="en-US" sz="2400" dirty="0">
              <a:latin typeface="Georgia" panose="02040502050405020303" pitchFamily="18" charset="0"/>
            </a:endParaRPr>
          </a:p>
          <a:p>
            <a:pPr>
              <a:lnSpc>
                <a:spcPct val="120000"/>
              </a:lnSpc>
            </a:pPr>
            <a:r>
              <a:rPr lang="it-IT" altLang="en-US" sz="2400" dirty="0">
                <a:latin typeface="Georgia" panose="02040502050405020303" pitchFamily="18" charset="0"/>
              </a:rPr>
              <a:t>Riccardo DE </a:t>
            </a:r>
            <a:r>
              <a:rPr lang="it-IT" altLang="en-US" sz="2400" dirty="0" err="1">
                <a:latin typeface="Georgia" panose="02040502050405020303" pitchFamily="18" charset="0"/>
              </a:rPr>
              <a:t>BONIS</a:t>
            </a:r>
            <a:endParaRPr lang="it-IT" altLang="en-US" sz="2400" dirty="0">
              <a:latin typeface="Georgia" panose="02040502050405020303" pitchFamily="18" charset="0"/>
            </a:endParaRPr>
          </a:p>
          <a:p>
            <a:pPr>
              <a:lnSpc>
                <a:spcPct val="120000"/>
              </a:lnSpc>
            </a:pPr>
            <a:r>
              <a:rPr lang="it-IT" altLang="en-US" sz="2400" dirty="0">
                <a:latin typeface="Georgia" panose="02040502050405020303" pitchFamily="18" charset="0"/>
              </a:rPr>
              <a:t>Andrea FRACASSO</a:t>
            </a:r>
          </a:p>
          <a:p>
            <a:pPr>
              <a:lnSpc>
                <a:spcPct val="120000"/>
              </a:lnSpc>
            </a:pPr>
            <a:r>
              <a:rPr lang="it-IT" altLang="en-US" sz="2400" dirty="0">
                <a:latin typeface="Georgia" panose="02040502050405020303" pitchFamily="18" charset="0"/>
              </a:rPr>
              <a:t>Eleonora PIERUCCI</a:t>
            </a:r>
          </a:p>
          <a:p>
            <a:pPr>
              <a:lnSpc>
                <a:spcPct val="120000"/>
              </a:lnSpc>
            </a:pPr>
            <a:r>
              <a:rPr lang="it-IT" altLang="en-US" sz="2400" dirty="0">
                <a:latin typeface="Georgia" panose="02040502050405020303" pitchFamily="18" charset="0"/>
              </a:rPr>
              <a:t>Marcello SIGNORELLI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it-IT" altLang="en-US" sz="2400" i="1" dirty="0">
                <a:latin typeface="Georgia" panose="02040502050405020303" pitchFamily="18" charset="0"/>
              </a:rPr>
              <a:t>Ringraziamenti</a:t>
            </a:r>
          </a:p>
          <a:p>
            <a:pPr eaLnBrk="1" hangingPunct="1">
              <a:buFontTx/>
              <a:buNone/>
            </a:pPr>
            <a:endParaRPr lang="en-GB" altLang="en-US" sz="2000" dirty="0"/>
          </a:p>
        </p:txBody>
      </p:sp>
      <p:pic>
        <p:nvPicPr>
          <p:cNvPr id="4100" name="Picture 5" descr="Logo S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5953983"/>
      </p:ext>
    </p:extLst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olo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686800" cy="868362"/>
          </a:xfrm>
        </p:spPr>
        <p:txBody>
          <a:bodyPr/>
          <a:lstStyle/>
          <a:p>
            <a:pPr>
              <a:spcBef>
                <a:spcPts val="825"/>
              </a:spcBef>
              <a:spcAft>
                <a:spcPts val="825"/>
              </a:spcAft>
            </a:pPr>
            <a:r>
              <a:rPr lang="it-IT" altLang="en-US" sz="2800" b="1" dirty="0">
                <a:solidFill>
                  <a:srgbClr val="336699"/>
                </a:solidFill>
                <a:latin typeface="Georgia" panose="02040502050405020303" pitchFamily="18" charset="0"/>
              </a:rPr>
              <a:t> Commissione per la didattica </a:t>
            </a:r>
            <a:br>
              <a:rPr lang="it-IT" altLang="en-US" sz="2800" b="1" dirty="0">
                <a:solidFill>
                  <a:srgbClr val="336699"/>
                </a:solidFill>
                <a:latin typeface="Georgia" panose="02040502050405020303" pitchFamily="18" charset="0"/>
              </a:rPr>
            </a:br>
            <a:r>
              <a:rPr lang="it-IT" altLang="en-US" sz="2800" b="1" dirty="0">
                <a:solidFill>
                  <a:srgbClr val="336699"/>
                </a:solidFill>
                <a:latin typeface="Georgia" panose="02040502050405020303" pitchFamily="18" charset="0"/>
              </a:rPr>
              <a:t>dell’economia (CDE)</a:t>
            </a:r>
            <a:endParaRPr lang="en-GB" altLang="en-US" dirty="0">
              <a:latin typeface="Georgia" panose="02040502050405020303" pitchFamily="18" charset="0"/>
            </a:endParaRPr>
          </a:p>
        </p:txBody>
      </p:sp>
      <p:sp>
        <p:nvSpPr>
          <p:cNvPr id="18435" name="Segnaposto contenuto 2"/>
          <p:cNvSpPr>
            <a:spLocks noGrp="1" noChangeArrowheads="1"/>
          </p:cNvSpPr>
          <p:nvPr>
            <p:ph idx="1"/>
          </p:nvPr>
        </p:nvSpPr>
        <p:spPr>
          <a:xfrm>
            <a:off x="457200" y="1417638"/>
            <a:ext cx="8366125" cy="5211762"/>
          </a:xfrm>
        </p:spPr>
        <p:txBody>
          <a:bodyPr/>
          <a:lstStyle/>
          <a:p>
            <a:pPr algn="ctr">
              <a:spcBef>
                <a:spcPct val="0"/>
              </a:spcBef>
              <a:buNone/>
              <a:defRPr/>
            </a:pPr>
            <a:r>
              <a:rPr lang="it-IT" sz="2000" dirty="0">
                <a:latin typeface="Georgia" panose="02040502050405020303" pitchFamily="18" charset="0"/>
                <a:cs typeface="+mj-cs"/>
              </a:rPr>
              <a:t>Incontri periodici di programmazione</a:t>
            </a:r>
          </a:p>
          <a:p>
            <a:pPr algn="ctr">
              <a:spcBef>
                <a:spcPct val="0"/>
              </a:spcBef>
              <a:buNone/>
              <a:defRPr/>
            </a:pPr>
            <a:endParaRPr lang="it-IT" sz="2000" dirty="0">
              <a:latin typeface="Georgia" panose="02040502050405020303" pitchFamily="18" charset="0"/>
              <a:cs typeface="+mj-cs"/>
            </a:endParaRPr>
          </a:p>
          <a:p>
            <a:pPr>
              <a:spcBef>
                <a:spcPct val="0"/>
              </a:spcBef>
              <a:defRPr/>
            </a:pPr>
            <a:r>
              <a:rPr lang="it-IT" sz="2000" dirty="0">
                <a:latin typeface="Georgia" panose="02040502050405020303" pitchFamily="18" charset="0"/>
                <a:cs typeface="+mj-cs"/>
              </a:rPr>
              <a:t>Call for </a:t>
            </a:r>
            <a:r>
              <a:rPr lang="it-IT" sz="2000" i="1" dirty="0" err="1">
                <a:latin typeface="Georgia" panose="02040502050405020303" pitchFamily="18" charset="0"/>
                <a:cs typeface="+mj-cs"/>
              </a:rPr>
              <a:t>expression</a:t>
            </a:r>
            <a:r>
              <a:rPr lang="it-IT" sz="2000" i="1" dirty="0">
                <a:latin typeface="Georgia" panose="02040502050405020303" pitchFamily="18" charset="0"/>
                <a:cs typeface="+mj-cs"/>
              </a:rPr>
              <a:t> of </a:t>
            </a:r>
            <a:r>
              <a:rPr lang="it-IT" sz="2000" i="1" dirty="0" err="1">
                <a:latin typeface="Georgia" panose="02040502050405020303" pitchFamily="18" charset="0"/>
                <a:cs typeface="+mj-cs"/>
              </a:rPr>
              <a:t>interest</a:t>
            </a:r>
            <a:r>
              <a:rPr lang="it-IT" sz="2000" i="1" dirty="0">
                <a:latin typeface="Georgia" panose="02040502050405020303" pitchFamily="18" charset="0"/>
                <a:cs typeface="+mj-cs"/>
              </a:rPr>
              <a:t> </a:t>
            </a:r>
            <a:r>
              <a:rPr lang="it-IT" sz="2000" dirty="0">
                <a:latin typeface="Georgia" panose="02040502050405020303" pitchFamily="18" charset="0"/>
                <a:cs typeface="+mj-cs"/>
              </a:rPr>
              <a:t>tra soci/socie SIE per brevi videolezioni per studenti e docenti delle scuole superiori, insieme ad AEEE. Focus su “L’economia italiana negli Anni Venti.”</a:t>
            </a:r>
          </a:p>
          <a:p>
            <a:pPr>
              <a:spcBef>
                <a:spcPct val="0"/>
              </a:spcBef>
              <a:defRPr/>
            </a:pPr>
            <a:endParaRPr lang="it-IT" sz="1100" dirty="0">
              <a:latin typeface="Georgia" panose="02040502050405020303" pitchFamily="18" charset="0"/>
              <a:cs typeface="+mj-cs"/>
            </a:endParaRPr>
          </a:p>
          <a:p>
            <a:pPr>
              <a:spcBef>
                <a:spcPct val="0"/>
              </a:spcBef>
              <a:defRPr/>
            </a:pPr>
            <a:r>
              <a:rPr lang="it-IT" sz="2000" dirty="0">
                <a:latin typeface="Georgia" panose="02040502050405020303" pitchFamily="18" charset="0"/>
                <a:cs typeface="+mj-cs"/>
              </a:rPr>
              <a:t>Programmazione lezioni </a:t>
            </a:r>
            <a:r>
              <a:rPr lang="it-IT" sz="2000" dirty="0">
                <a:latin typeface="Georgia" panose="02040502050405020303" pitchFamily="18" charset="0"/>
              </a:rPr>
              <a:t>per </a:t>
            </a:r>
            <a:r>
              <a:rPr lang="it-IT" sz="2000" dirty="0">
                <a:latin typeface="Georgia" panose="02040502050405020303" pitchFamily="18" charset="0"/>
                <a:cs typeface="+mj-cs"/>
              </a:rPr>
              <a:t>studenti dell’ultimo anno delle scuole superiori, svolte in collaborazione SIE- Accademia dei Lincei. </a:t>
            </a:r>
          </a:p>
          <a:p>
            <a:pPr>
              <a:spcBef>
                <a:spcPct val="0"/>
              </a:spcBef>
              <a:defRPr/>
            </a:pPr>
            <a:endParaRPr lang="it-IT" sz="2000" dirty="0">
              <a:latin typeface="Georgia" panose="02040502050405020303" pitchFamily="18" charset="0"/>
              <a:cs typeface="+mj-cs"/>
            </a:endParaRPr>
          </a:p>
          <a:p>
            <a:pPr>
              <a:spcBef>
                <a:spcPct val="0"/>
              </a:spcBef>
              <a:defRPr/>
            </a:pPr>
            <a:r>
              <a:rPr lang="it-IT" sz="2000" dirty="0">
                <a:latin typeface="Georgia" panose="02040502050405020303" pitchFamily="18" charset="0"/>
                <a:cs typeface="+mj-cs"/>
              </a:rPr>
              <a:t>Organizzazione </a:t>
            </a:r>
            <a:r>
              <a:rPr lang="it-IT" sz="2000" i="1" dirty="0">
                <a:latin typeface="Georgia" panose="02040502050405020303" pitchFamily="18" charset="0"/>
                <a:cs typeface="+mj-cs"/>
              </a:rPr>
              <a:t>webinar</a:t>
            </a:r>
            <a:r>
              <a:rPr lang="it-IT" sz="2000" dirty="0">
                <a:latin typeface="Georgia" panose="02040502050405020303" pitchFamily="18" charset="0"/>
                <a:cs typeface="+mj-cs"/>
              </a:rPr>
              <a:t> “La Didattica dell’economia ai tempi dell’Intelligenza Artificiale”, con la Scuola di Studi Internazionali dell’Università di Trento </a:t>
            </a:r>
          </a:p>
          <a:p>
            <a:pPr>
              <a:spcBef>
                <a:spcPct val="0"/>
              </a:spcBef>
              <a:defRPr/>
            </a:pPr>
            <a:endParaRPr lang="it-IT" sz="2000" dirty="0">
              <a:latin typeface="Georgia" panose="02040502050405020303" pitchFamily="18" charset="0"/>
              <a:cs typeface="+mj-cs"/>
            </a:endParaRPr>
          </a:p>
          <a:p>
            <a:pPr>
              <a:spcBef>
                <a:spcPct val="0"/>
              </a:spcBef>
              <a:defRPr/>
            </a:pPr>
            <a:r>
              <a:rPr lang="it-IT" sz="2000" dirty="0">
                <a:latin typeface="Georgia" panose="02040502050405020303" pitchFamily="18" charset="0"/>
              </a:rPr>
              <a:t>Preparazione di attività di disseminazione e formazione relative all’educazione finanziaria, in particolare in collaborazione con la Banca d’Italia.</a:t>
            </a:r>
            <a:endParaRPr lang="it-IT" sz="2000" dirty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algn="ctr">
              <a:spcBef>
                <a:spcPct val="0"/>
              </a:spcBef>
              <a:buNone/>
              <a:defRPr/>
            </a:pPr>
            <a:endParaRPr lang="it-IT" sz="2000" dirty="0">
              <a:latin typeface="Georgia" panose="02040502050405020303" pitchFamily="18" charset="0"/>
            </a:endParaRPr>
          </a:p>
          <a:p>
            <a:pPr algn="ctr">
              <a:spcBef>
                <a:spcPct val="0"/>
              </a:spcBef>
              <a:buNone/>
              <a:defRPr/>
            </a:pPr>
            <a:endParaRPr lang="it-IT" sz="2000" dirty="0">
              <a:latin typeface="Georgia" panose="02040502050405020303" pitchFamily="18" charset="0"/>
              <a:cs typeface="+mj-cs"/>
            </a:endParaRPr>
          </a:p>
          <a:p>
            <a:pPr algn="ctr">
              <a:spcBef>
                <a:spcPct val="0"/>
              </a:spcBef>
              <a:buNone/>
              <a:defRPr/>
            </a:pPr>
            <a:endParaRPr lang="it-IT" sz="2000" dirty="0">
              <a:latin typeface="Georgia" panose="02040502050405020303" pitchFamily="18" charset="0"/>
              <a:cs typeface="+mj-cs"/>
            </a:endParaRPr>
          </a:p>
          <a:p>
            <a:pPr algn="ctr">
              <a:spcBef>
                <a:spcPct val="0"/>
              </a:spcBef>
              <a:buNone/>
              <a:defRPr/>
            </a:pPr>
            <a:endParaRPr lang="it-IT" sz="2400" dirty="0">
              <a:solidFill>
                <a:srgbClr val="336699"/>
              </a:solidFill>
              <a:latin typeface="Georgia" panose="02040502050405020303" pitchFamily="18" charset="0"/>
              <a:cs typeface="+mj-cs"/>
            </a:endParaRPr>
          </a:p>
        </p:txBody>
      </p:sp>
      <p:pic>
        <p:nvPicPr>
          <p:cNvPr id="15364" name="Picture 5" descr="Logo S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olo 1"/>
          <p:cNvSpPr>
            <a:spLocks noGrp="1" noChangeArrowheads="1"/>
          </p:cNvSpPr>
          <p:nvPr>
            <p:ph type="title"/>
          </p:nvPr>
        </p:nvSpPr>
        <p:spPr>
          <a:xfrm>
            <a:off x="685800" y="92074"/>
            <a:ext cx="8229600" cy="1355726"/>
          </a:xfrm>
        </p:spPr>
        <p:txBody>
          <a:bodyPr/>
          <a:lstStyle/>
          <a:p>
            <a:r>
              <a:rPr lang="it-IT" altLang="it-IT" sz="2800" b="1" dirty="0">
                <a:solidFill>
                  <a:srgbClr val="336699"/>
                </a:solidFill>
                <a:latin typeface="Georgia" panose="02040502050405020303" pitchFamily="18" charset="0"/>
              </a:rPr>
              <a:t> </a:t>
            </a:r>
            <a:br>
              <a:rPr lang="it-IT" altLang="it-IT" sz="2800" b="1" dirty="0">
                <a:solidFill>
                  <a:srgbClr val="336699"/>
                </a:solidFill>
                <a:latin typeface="Georgia" panose="02040502050405020303" pitchFamily="18" charset="0"/>
              </a:rPr>
            </a:br>
            <a:br>
              <a:rPr lang="it-IT" altLang="it-IT" sz="2800" b="1" dirty="0">
                <a:solidFill>
                  <a:srgbClr val="336699"/>
                </a:solidFill>
                <a:latin typeface="Georgia" panose="02040502050405020303" pitchFamily="18" charset="0"/>
              </a:rPr>
            </a:br>
            <a:r>
              <a:rPr lang="it-IT" altLang="it-IT" sz="2800" b="1" dirty="0">
                <a:solidFill>
                  <a:srgbClr val="336699"/>
                </a:solidFill>
                <a:latin typeface="Georgia" panose="02040502050405020303" pitchFamily="18" charset="0"/>
              </a:rPr>
              <a:t>	Commissione per la Divulgazione           	Scientifica e la Comunicazione (CDSC)</a:t>
            </a:r>
            <a:br>
              <a:rPr lang="it-IT" altLang="it-IT" dirty="0"/>
            </a:br>
            <a:endParaRPr lang="it-IT" alt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99938"/>
            <a:ext cx="8229600" cy="5158061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it-IT" sz="1200" b="1" dirty="0">
                <a:latin typeface="Georgia" panose="02040502050405020303" pitchFamily="18" charset="0"/>
              </a:rPr>
              <a:t>Coordinatore: </a:t>
            </a:r>
          </a:p>
          <a:p>
            <a:pPr marL="0" indent="0">
              <a:buFontTx/>
              <a:buNone/>
              <a:defRPr/>
            </a:pPr>
            <a:r>
              <a:rPr lang="it-IT" sz="1200" u="sng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Marcello Signorelli</a:t>
            </a:r>
            <a:r>
              <a:rPr lang="it-IT" sz="1200" dirty="0">
                <a:latin typeface="Georgia" panose="02040502050405020303" pitchFamily="18" charset="0"/>
              </a:rPr>
              <a:t>, Università di Perugia</a:t>
            </a:r>
          </a:p>
          <a:p>
            <a:pPr marL="0" indent="0">
              <a:buFontTx/>
              <a:buNone/>
              <a:defRPr/>
            </a:pPr>
            <a:endParaRPr lang="it-IT" sz="1200" dirty="0">
              <a:latin typeface="Georgia" panose="02040502050405020303" pitchFamily="18" charset="0"/>
            </a:endParaRPr>
          </a:p>
          <a:p>
            <a:pPr marL="0" indent="0">
              <a:buFontTx/>
              <a:buNone/>
              <a:defRPr/>
            </a:pPr>
            <a:r>
              <a:rPr lang="it-IT" sz="1200" b="1" dirty="0">
                <a:latin typeface="Georgia" panose="02040502050405020303" pitchFamily="18" charset="0"/>
              </a:rPr>
              <a:t>Membri: </a:t>
            </a:r>
          </a:p>
          <a:p>
            <a:pPr marL="0" indent="0">
              <a:buNone/>
              <a:defRPr/>
            </a:pPr>
            <a:r>
              <a:rPr lang="it-IT" sz="1200" u="sng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Luigi Aldieri, </a:t>
            </a:r>
            <a:r>
              <a:rPr lang="it-IT" sz="1200" dirty="0">
                <a:latin typeface="Georgia" panose="02040502050405020303" pitchFamily="18" charset="0"/>
              </a:rPr>
              <a:t>Università degli Studi di Salerno                          </a:t>
            </a:r>
            <a:r>
              <a:rPr lang="it-IT" sz="1200" u="sng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Lia Pacelli</a:t>
            </a:r>
            <a:r>
              <a:rPr lang="it-IT" sz="120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, </a:t>
            </a:r>
            <a:r>
              <a:rPr lang="it-IT" sz="1200" dirty="0">
                <a:latin typeface="Georgia" panose="02040502050405020303" pitchFamily="18" charset="0"/>
              </a:rPr>
              <a:t>Università degli Studi di Torino</a:t>
            </a:r>
          </a:p>
          <a:p>
            <a:pPr marL="0" indent="0">
              <a:buNone/>
              <a:defRPr/>
            </a:pPr>
            <a:r>
              <a:rPr lang="it-IT" sz="1200" u="sng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Federico Atzori</a:t>
            </a:r>
            <a:r>
              <a:rPr lang="it-IT" sz="1200" dirty="0">
                <a:latin typeface="Georgia" panose="02040502050405020303" pitchFamily="18" charset="0"/>
              </a:rPr>
              <a:t>, Università degli Studi di Cagliari                     </a:t>
            </a:r>
            <a:r>
              <a:rPr lang="it-IT" sz="1200" u="sng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Rosita Pretaroli, </a:t>
            </a:r>
            <a:r>
              <a:rPr lang="it-IT" sz="1200" dirty="0">
                <a:latin typeface="Georgia" panose="02040502050405020303" pitchFamily="18" charset="0"/>
              </a:rPr>
              <a:t>Università degli Studi di Macerata</a:t>
            </a:r>
          </a:p>
          <a:p>
            <a:pPr marL="0" indent="0">
              <a:buNone/>
              <a:defRPr/>
            </a:pPr>
            <a:r>
              <a:rPr lang="it-IT" sz="1200" u="sng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Giacomo Bailetti</a:t>
            </a:r>
            <a:r>
              <a:rPr lang="it-IT" sz="1200" dirty="0">
                <a:latin typeface="Georgia" panose="02040502050405020303" pitchFamily="18" charset="0"/>
              </a:rPr>
              <a:t>, EoF                                                                       </a:t>
            </a:r>
            <a:r>
              <a:rPr lang="it-IT" sz="1200" u="sng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Fabrizio Sbicca</a:t>
            </a:r>
            <a:r>
              <a:rPr lang="it-IT" sz="120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, </a:t>
            </a:r>
            <a:r>
              <a:rPr lang="it-IT" sz="1200" dirty="0">
                <a:latin typeface="Georgia" panose="02040502050405020303" pitchFamily="18" charset="0"/>
              </a:rPr>
              <a:t>Autorità Nazionale Anticorruzione - ANAC</a:t>
            </a:r>
          </a:p>
          <a:p>
            <a:pPr marL="0" indent="0">
              <a:buNone/>
              <a:defRPr/>
            </a:pPr>
            <a:r>
              <a:rPr lang="it-IT" sz="120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Leonardo Becchetti</a:t>
            </a:r>
            <a:r>
              <a:rPr lang="it-IT" sz="120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, </a:t>
            </a:r>
            <a:r>
              <a:rPr lang="it-IT" sz="1200" dirty="0">
                <a:latin typeface="Georgia" panose="02040502050405020303" pitchFamily="18" charset="0"/>
              </a:rPr>
              <a:t>Università di Roma Tor Vergata               </a:t>
            </a:r>
            <a:r>
              <a:rPr lang="it-IT" sz="1200" u="sng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Ruben Schiavo</a:t>
            </a:r>
            <a:r>
              <a:rPr lang="it-IT" sz="120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, </a:t>
            </a:r>
            <a:r>
              <a:rPr lang="it-IT" sz="1200" dirty="0">
                <a:latin typeface="Georgia" panose="02040502050405020303" pitchFamily="18" charset="0"/>
              </a:rPr>
              <a:t>Università degli Studi di Siena</a:t>
            </a:r>
          </a:p>
          <a:p>
            <a:pPr marL="0" indent="0">
              <a:buNone/>
              <a:defRPr/>
            </a:pPr>
            <a:r>
              <a:rPr lang="it-IT" sz="1200" u="sng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</a:t>
            </a:r>
            <a:r>
              <a:rPr lang="it-IT" sz="1200" u="sng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lessandro Bellocchi, </a:t>
            </a:r>
            <a:r>
              <a:rPr lang="it-IT" sz="1200" dirty="0">
                <a:latin typeface="Georgia" panose="02040502050405020303" pitchFamily="18" charset="0"/>
              </a:rPr>
              <a:t>Università degli Studi di Urbino            </a:t>
            </a:r>
            <a:r>
              <a:rPr lang="it-IT" sz="1200" u="sng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Annalisa Tassi</a:t>
            </a:r>
            <a:r>
              <a:rPr lang="it-IT" sz="120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, </a:t>
            </a:r>
            <a:r>
              <a:rPr lang="it-IT" sz="1200" dirty="0">
                <a:latin typeface="Georgia" panose="02040502050405020303" pitchFamily="18" charset="0"/>
              </a:rPr>
              <a:t>Friedric-Alexander Universitat - FAU</a:t>
            </a:r>
          </a:p>
          <a:p>
            <a:pPr marL="0" indent="0">
              <a:buNone/>
              <a:defRPr/>
            </a:pPr>
            <a:r>
              <a:rPr lang="it-IT" sz="1200" u="sng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Federico Boffa, </a:t>
            </a:r>
            <a:r>
              <a:rPr lang="it-IT" sz="1200" dirty="0">
                <a:latin typeface="Georgia" panose="02040502050405020303" pitchFamily="18" charset="0"/>
              </a:rPr>
              <a:t>Libera Università di Bolzano                              </a:t>
            </a:r>
            <a:r>
              <a:rPr lang="it-IT" sz="120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Giuseppe Travaglini</a:t>
            </a:r>
            <a:r>
              <a:rPr lang="it-IT" sz="120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, </a:t>
            </a:r>
            <a:r>
              <a:rPr lang="it-IT" sz="1200" dirty="0">
                <a:latin typeface="Georgia" panose="02040502050405020303" pitchFamily="18" charset="0"/>
              </a:rPr>
              <a:t>Università degli Studi di Urbino</a:t>
            </a:r>
          </a:p>
          <a:p>
            <a:pPr marL="0" indent="0">
              <a:buNone/>
              <a:defRPr/>
            </a:pPr>
            <a:r>
              <a:rPr lang="it-IT" sz="1200" u="sng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Fabrizio Coricelli,</a:t>
            </a:r>
            <a:r>
              <a:rPr lang="it-IT" sz="1200" dirty="0">
                <a:latin typeface="Georgia" panose="02040502050405020303" pitchFamily="18" charset="0"/>
              </a:rPr>
              <a:t> Università degli Studi di Siena</a:t>
            </a:r>
          </a:p>
          <a:p>
            <a:pPr marL="0" indent="0">
              <a:buNone/>
              <a:defRPr/>
            </a:pPr>
            <a:r>
              <a:rPr lang="it-IT" sz="120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Nicoletta Corrocher</a:t>
            </a:r>
            <a:r>
              <a:rPr lang="it-IT" sz="1200" dirty="0">
                <a:latin typeface="Georgia" panose="02040502050405020303" pitchFamily="18" charset="0"/>
              </a:rPr>
              <a:t>, Università Bocconi</a:t>
            </a:r>
          </a:p>
          <a:p>
            <a:pPr marL="0" indent="0">
              <a:buNone/>
              <a:defRPr/>
            </a:pPr>
            <a:r>
              <a:rPr lang="it-IT" sz="1200" u="sng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Tiziano Distefano</a:t>
            </a:r>
            <a:r>
              <a:rPr lang="it-IT" sz="1200" dirty="0">
                <a:latin typeface="Georgia" panose="02040502050405020303" pitchFamily="18" charset="0"/>
              </a:rPr>
              <a:t>, Università degli Studi di Firenze</a:t>
            </a:r>
          </a:p>
          <a:p>
            <a:pPr marL="0" indent="0">
              <a:buNone/>
              <a:defRPr/>
            </a:pPr>
            <a:r>
              <a:rPr lang="it-IT" sz="1200" u="sng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Ugo Fratesi</a:t>
            </a:r>
            <a:r>
              <a:rPr lang="it-IT" sz="1200" dirty="0">
                <a:latin typeface="Georgia" panose="02040502050405020303" pitchFamily="18" charset="0"/>
              </a:rPr>
              <a:t>, Politecnico di Milano</a:t>
            </a:r>
          </a:p>
          <a:p>
            <a:pPr marL="0" indent="0">
              <a:buNone/>
              <a:defRPr/>
            </a:pPr>
            <a:r>
              <a:rPr lang="it-IT" sz="1200" u="sng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Francesco Guala</a:t>
            </a:r>
            <a:r>
              <a:rPr lang="it-IT" sz="1200" dirty="0">
                <a:latin typeface="Georgia" panose="02040502050405020303" pitchFamily="18" charset="0"/>
              </a:rPr>
              <a:t>, Università degli Studi di Milano</a:t>
            </a:r>
          </a:p>
          <a:p>
            <a:pPr marL="0" indent="0">
              <a:buNone/>
              <a:defRPr/>
            </a:pPr>
            <a:r>
              <a:rPr lang="it-IT" sz="1200" u="sng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Lucio Laureti</a:t>
            </a:r>
            <a:r>
              <a:rPr lang="it-IT" sz="1200" dirty="0">
                <a:latin typeface="Georgia" panose="02040502050405020303" pitchFamily="18" charset="0"/>
              </a:rPr>
              <a:t>, Università LUM</a:t>
            </a:r>
          </a:p>
          <a:p>
            <a:pPr marL="0" indent="0">
              <a:buNone/>
              <a:defRPr/>
            </a:pPr>
            <a:r>
              <a:rPr lang="it-IT" sz="1200" u="sng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Stefano Lucarelli</a:t>
            </a:r>
            <a:r>
              <a:rPr lang="it-IT" sz="1200" dirty="0">
                <a:latin typeface="Georgia" panose="02040502050405020303" pitchFamily="18" charset="0"/>
              </a:rPr>
              <a:t>, Università degli Studi di Bergamo</a:t>
            </a:r>
          </a:p>
          <a:p>
            <a:pPr marL="0" indent="0">
              <a:buNone/>
              <a:defRPr/>
            </a:pPr>
            <a:r>
              <a:rPr lang="it-IT" sz="1200" u="sng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Antonio Magliulo</a:t>
            </a:r>
            <a:r>
              <a:rPr lang="it-IT" sz="1200" dirty="0">
                <a:latin typeface="Georgia" panose="02040502050405020303" pitchFamily="18" charset="0"/>
              </a:rPr>
              <a:t>, Università degli Studi di Firenze</a:t>
            </a:r>
          </a:p>
          <a:p>
            <a:pPr marL="0" indent="0">
              <a:buNone/>
              <a:defRPr/>
            </a:pPr>
            <a:r>
              <a:rPr lang="it-IT" sz="120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Enrico Piero Marelli</a:t>
            </a:r>
            <a:r>
              <a:rPr lang="it-IT" sz="120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, </a:t>
            </a:r>
            <a:r>
              <a:rPr lang="it-IT" sz="1200" dirty="0">
                <a:latin typeface="Georgia" panose="02040502050405020303" pitchFamily="18" charset="0"/>
              </a:rPr>
              <a:t>Università di Brescia</a:t>
            </a:r>
          </a:p>
          <a:p>
            <a:pPr marL="0" indent="0">
              <a:buNone/>
              <a:defRPr/>
            </a:pPr>
            <a:r>
              <a:rPr lang="it-IT" sz="1200" u="sng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Ferdinando Ofria</a:t>
            </a:r>
            <a:r>
              <a:rPr lang="it-IT" sz="120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, </a:t>
            </a:r>
            <a:r>
              <a:rPr lang="it-IT" sz="1200" dirty="0">
                <a:latin typeface="Georgia" panose="02040502050405020303" pitchFamily="18" charset="0"/>
              </a:rPr>
              <a:t>Università degli Studi di Messina</a:t>
            </a:r>
          </a:p>
          <a:p>
            <a:pPr marL="0" indent="0">
              <a:buNone/>
              <a:defRPr/>
            </a:pPr>
            <a:r>
              <a:rPr lang="it-IT" sz="1200" u="sng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Chiara Oldani</a:t>
            </a:r>
            <a:r>
              <a:rPr lang="it-IT" sz="120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, </a:t>
            </a:r>
            <a:r>
              <a:rPr lang="it-IT" sz="1200" dirty="0">
                <a:latin typeface="Georgia" panose="02040502050405020303" pitchFamily="18" charset="0"/>
              </a:rPr>
              <a:t>Università degli Studi della Tuscia</a:t>
            </a:r>
          </a:p>
          <a:p>
            <a:pPr marL="0" indent="0">
              <a:buNone/>
              <a:defRPr/>
            </a:pPr>
            <a:endParaRPr lang="it-IT" sz="1200" dirty="0">
              <a:latin typeface="Georgia" panose="02040502050405020303" pitchFamily="18" charset="0"/>
            </a:endParaRPr>
          </a:p>
          <a:p>
            <a:pPr>
              <a:defRPr/>
            </a:pPr>
            <a:endParaRPr lang="it-IT" dirty="0"/>
          </a:p>
        </p:txBody>
      </p:sp>
      <p:pic>
        <p:nvPicPr>
          <p:cNvPr id="17412" name="Immagin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2075"/>
            <a:ext cx="1146175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olo 1"/>
          <p:cNvSpPr>
            <a:spLocks noGrp="1" noChangeArrowheads="1"/>
          </p:cNvSpPr>
          <p:nvPr>
            <p:ph type="title"/>
          </p:nvPr>
        </p:nvSpPr>
        <p:spPr>
          <a:xfrm>
            <a:off x="903288" y="20638"/>
            <a:ext cx="8229600" cy="1274762"/>
          </a:xfrm>
        </p:spPr>
        <p:txBody>
          <a:bodyPr/>
          <a:lstStyle/>
          <a:p>
            <a:r>
              <a:rPr lang="it-IT" altLang="en-US" sz="2800" b="1" dirty="0">
                <a:solidFill>
                  <a:srgbClr val="336699"/>
                </a:solidFill>
                <a:latin typeface="Georgia" panose="02040502050405020303" pitchFamily="18" charset="0"/>
              </a:rPr>
              <a:t>Commissione per la Divulgazione Scientifica e la Comunicazione (CDSC)</a:t>
            </a:r>
            <a:endParaRPr lang="en-GB" altLang="en-US" sz="32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pic>
        <p:nvPicPr>
          <p:cNvPr id="20483" name="Picture 5" descr="Logo SI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11430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Segnaposto contenuto 2"/>
          <p:cNvSpPr txBox="1">
            <a:spLocks/>
          </p:cNvSpPr>
          <p:nvPr/>
        </p:nvSpPr>
        <p:spPr bwMode="auto">
          <a:xfrm>
            <a:off x="457200" y="1219200"/>
            <a:ext cx="8534400" cy="5334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lvl="0" indent="-342900" algn="ctr">
              <a:buClr>
                <a:srgbClr val="CCCC99"/>
              </a:buClr>
              <a:buSzPct val="90000"/>
              <a:buNone/>
              <a:defRPr/>
            </a:pPr>
            <a:r>
              <a:rPr lang="it-IT" sz="2000" b="1" kern="0" dirty="0">
                <a:latin typeface="Georgia" panose="02040502050405020303" pitchFamily="18" charset="0"/>
                <a:ea typeface="+mn-ea"/>
                <a:cs typeface="Arial"/>
              </a:rPr>
              <a:t>Sviluppo dei social network </a:t>
            </a:r>
            <a:r>
              <a:rPr lang="it-IT" sz="2000" b="1" kern="0" dirty="0" err="1">
                <a:latin typeface="Georgia" panose="02040502050405020303" pitchFamily="18" charset="0"/>
                <a:ea typeface="+mn-ea"/>
                <a:cs typeface="Arial"/>
              </a:rPr>
              <a:t>SIE</a:t>
            </a:r>
            <a:endParaRPr lang="it-IT" sz="2000" b="1" kern="0" dirty="0">
              <a:latin typeface="Georgia" panose="02040502050405020303" pitchFamily="18" charset="0"/>
              <a:ea typeface="+mn-ea"/>
              <a:cs typeface="Arial"/>
            </a:endParaRPr>
          </a:p>
          <a:p>
            <a:pPr marL="342900" lvl="0" indent="-342900" algn="ctr">
              <a:buClr>
                <a:srgbClr val="CCCC99"/>
              </a:buClr>
              <a:buSzPct val="90000"/>
              <a:buNone/>
              <a:defRPr/>
            </a:pPr>
            <a:endParaRPr lang="it-IT" sz="2000" b="1" kern="0" dirty="0">
              <a:latin typeface="Georgia" panose="02040502050405020303" pitchFamily="18" charset="0"/>
              <a:ea typeface="+mn-ea"/>
              <a:cs typeface="Arial"/>
            </a:endParaRPr>
          </a:p>
          <a:p>
            <a:pPr marL="342900" lvl="0" indent="-342900" algn="ctr">
              <a:buClr>
                <a:srgbClr val="CCCC99"/>
              </a:buClr>
              <a:buSzPct val="90000"/>
              <a:buNone/>
              <a:defRPr/>
            </a:pPr>
            <a:r>
              <a:rPr lang="it-IT" sz="2000" b="1" kern="0" dirty="0">
                <a:latin typeface="Georgia" panose="02040502050405020303" pitchFamily="18" charset="0"/>
                <a:ea typeface="+mn-ea"/>
                <a:cs typeface="Arial"/>
              </a:rPr>
              <a:t>                </a:t>
            </a:r>
            <a:r>
              <a:rPr lang="it-IT" sz="2000" b="1" kern="0" dirty="0" err="1">
                <a:latin typeface="Georgia" panose="02040502050405020303" pitchFamily="18" charset="0"/>
                <a:cs typeface="Arial"/>
              </a:rPr>
              <a:t>SIE</a:t>
            </a:r>
            <a:r>
              <a:rPr lang="it-IT" sz="2000" kern="0" dirty="0">
                <a:latin typeface="Georgia" panose="02040502050405020303" pitchFamily="18" charset="0"/>
                <a:cs typeface="Arial"/>
              </a:rPr>
              <a:t>   (</a:t>
            </a:r>
            <a:r>
              <a:rPr lang="it-IT" sz="2000" b="1" kern="0" dirty="0">
                <a:latin typeface="Georgia" panose="02040502050405020303" pitchFamily="18" charset="0"/>
                <a:cs typeface="Arial"/>
              </a:rPr>
              <a:t>visualizzazioni: </a:t>
            </a:r>
            <a:r>
              <a:rPr lang="en-GB" sz="2000" b="1" kern="0" dirty="0">
                <a:latin typeface="Georgia" panose="02040502050405020303" pitchFamily="18" charset="0"/>
                <a:ea typeface="+mn-ea"/>
                <a:cs typeface="Arial"/>
              </a:rPr>
              <a:t>21.293</a:t>
            </a:r>
            <a:r>
              <a:rPr lang="en-GB" sz="2000" b="1" kern="0" dirty="0">
                <a:latin typeface="Georgia" panose="02040502050405020303" pitchFamily="18" charset="0"/>
                <a:cs typeface="Arial"/>
              </a:rPr>
              <a:t> e </a:t>
            </a:r>
            <a:r>
              <a:rPr lang="en-GB" sz="2000" b="1" kern="0" dirty="0">
                <a:latin typeface="Georgia" panose="02040502050405020303" pitchFamily="18" charset="0"/>
                <a:ea typeface="+mn-ea"/>
                <a:cs typeface="Arial"/>
              </a:rPr>
              <a:t>325</a:t>
            </a:r>
            <a:r>
              <a:rPr lang="en-GB" sz="2000" b="1" kern="0" dirty="0">
                <a:latin typeface="Georgia" panose="02040502050405020303" pitchFamily="18" charset="0"/>
                <a:cs typeface="Arial"/>
              </a:rPr>
              <a:t> </a:t>
            </a:r>
            <a:r>
              <a:rPr lang="en-GB" sz="2000" b="1" kern="0" dirty="0" err="1">
                <a:latin typeface="Georgia" panose="02040502050405020303" pitchFamily="18" charset="0"/>
                <a:cs typeface="Arial"/>
              </a:rPr>
              <a:t>iscritti</a:t>
            </a:r>
            <a:r>
              <a:rPr lang="en-GB" sz="2000" b="1" kern="0" dirty="0">
                <a:latin typeface="Georgia" panose="02040502050405020303" pitchFamily="18" charset="0"/>
                <a:cs typeface="Arial"/>
              </a:rPr>
              <a:t> al 10/10/2023</a:t>
            </a:r>
            <a:r>
              <a:rPr lang="it-IT" sz="2000" kern="0" dirty="0">
                <a:latin typeface="Georgia" panose="02040502050405020303" pitchFamily="18" charset="0"/>
                <a:cs typeface="Arial"/>
              </a:rPr>
              <a:t>), n. 12 playlists con 142 “prodotti di divulgazione scientifica e didattica dell’economia” </a:t>
            </a:r>
          </a:p>
          <a:p>
            <a:pPr lvl="1">
              <a:buClr>
                <a:srgbClr val="95A3D1"/>
              </a:buClr>
              <a:buSzPct val="75000"/>
              <a:buNone/>
              <a:defRPr/>
            </a:pPr>
            <a:r>
              <a:rPr lang="it-IT" sz="2000" b="1" kern="0" dirty="0">
                <a:latin typeface="Georgia" panose="02040502050405020303" pitchFamily="18" charset="0"/>
                <a:cs typeface="Arial"/>
              </a:rPr>
              <a:t>Secondo canale </a:t>
            </a:r>
            <a:r>
              <a:rPr lang="it-IT" sz="2000" b="1" kern="0" dirty="0" err="1">
                <a:latin typeface="Georgia" panose="02040502050405020303" pitchFamily="18" charset="0"/>
                <a:cs typeface="Arial"/>
              </a:rPr>
              <a:t>YouTube</a:t>
            </a:r>
            <a:r>
              <a:rPr lang="it-IT" sz="2000" b="1" kern="0" dirty="0">
                <a:latin typeface="Georgia" panose="02040502050405020303" pitchFamily="18" charset="0"/>
                <a:cs typeface="Arial"/>
              </a:rPr>
              <a:t> SIE</a:t>
            </a:r>
            <a:r>
              <a:rPr lang="it-IT" sz="2000" kern="0" dirty="0">
                <a:latin typeface="Georgia" panose="02040502050405020303" pitchFamily="18" charset="0"/>
                <a:cs typeface="Arial"/>
              </a:rPr>
              <a:t> (“Gli Economisti SIE fanno divulgazione”) </a:t>
            </a:r>
            <a:r>
              <a:rPr lang="it-IT" sz="2000" kern="0" dirty="0" err="1">
                <a:latin typeface="Georgia" panose="02040502050405020303" pitchFamily="18" charset="0"/>
                <a:cs typeface="Arial"/>
              </a:rPr>
              <a:t>in-progress</a:t>
            </a:r>
            <a:endParaRPr lang="it-IT" sz="2000" kern="0" dirty="0">
              <a:latin typeface="Georgia" panose="02040502050405020303" pitchFamily="18" charset="0"/>
              <a:cs typeface="Arial"/>
            </a:endParaRPr>
          </a:p>
          <a:p>
            <a:pPr lvl="1">
              <a:buClr>
                <a:srgbClr val="95A3D1"/>
              </a:buClr>
              <a:buSzPct val="75000"/>
              <a:buNone/>
              <a:defRPr/>
            </a:pPr>
            <a:endParaRPr lang="it-IT" sz="2000" kern="0" dirty="0">
              <a:latin typeface="Georgia" panose="02040502050405020303" pitchFamily="18" charset="0"/>
              <a:cs typeface="Arial"/>
            </a:endParaRPr>
          </a:p>
          <a:p>
            <a:pPr lvl="1">
              <a:buClr>
                <a:srgbClr val="95A3D1"/>
              </a:buClr>
              <a:buSzPct val="75000"/>
              <a:buNone/>
              <a:defRPr/>
            </a:pPr>
            <a:r>
              <a:rPr lang="it-IT" sz="2000" kern="0" dirty="0">
                <a:latin typeface="Georgia" panose="02040502050405020303" pitchFamily="18" charset="0"/>
                <a:cs typeface="Arial"/>
              </a:rPr>
              <a:t>                   (</a:t>
            </a:r>
            <a:r>
              <a:rPr lang="it-IT" sz="2000" b="1" kern="0" dirty="0">
                <a:latin typeface="Georgia" panose="02040502050405020303" pitchFamily="18" charset="0"/>
                <a:cs typeface="Arial"/>
              </a:rPr>
              <a:t>followers: </a:t>
            </a:r>
            <a:r>
              <a:rPr lang="en-GB" sz="2000" b="1" kern="0" dirty="0">
                <a:latin typeface="Georgia" panose="02040502050405020303" pitchFamily="18" charset="0"/>
                <a:ea typeface="+mn-ea"/>
                <a:cs typeface="Arial"/>
              </a:rPr>
              <a:t>1.624</a:t>
            </a:r>
            <a:r>
              <a:rPr lang="it-IT" sz="2000" b="1" kern="0" dirty="0">
                <a:latin typeface="Georgia" panose="02040502050405020303" pitchFamily="18" charset="0"/>
                <a:cs typeface="Arial"/>
              </a:rPr>
              <a:t> al 10/10/2023</a:t>
            </a:r>
            <a:r>
              <a:rPr lang="it-IT" sz="2000" kern="0" dirty="0">
                <a:latin typeface="Georgia" panose="02040502050405020303" pitchFamily="18" charset="0"/>
                <a:cs typeface="Arial"/>
              </a:rPr>
              <a:t>)  </a:t>
            </a:r>
          </a:p>
          <a:p>
            <a:pPr lvl="1">
              <a:buClr>
                <a:srgbClr val="95A3D1"/>
              </a:buClr>
              <a:buSzPct val="75000"/>
              <a:buNone/>
              <a:defRPr/>
            </a:pPr>
            <a:endParaRPr lang="it-IT" sz="2000" kern="0" dirty="0">
              <a:latin typeface="Georgia" panose="02040502050405020303" pitchFamily="18" charset="0"/>
              <a:cs typeface="Arial"/>
            </a:endParaRPr>
          </a:p>
          <a:p>
            <a:pPr lvl="1">
              <a:buClr>
                <a:srgbClr val="95A3D1"/>
              </a:buClr>
              <a:buSzPct val="75000"/>
              <a:buNone/>
              <a:defRPr/>
            </a:pPr>
            <a:r>
              <a:rPr lang="it-IT" sz="2000" kern="0" dirty="0">
                <a:latin typeface="Georgia" panose="02040502050405020303" pitchFamily="18" charset="0"/>
                <a:cs typeface="Arial"/>
              </a:rPr>
              <a:t>          (</a:t>
            </a:r>
            <a:r>
              <a:rPr lang="it-IT" sz="2000" b="1" kern="0" dirty="0">
                <a:latin typeface="Georgia" panose="02040502050405020303" pitchFamily="18" charset="0"/>
                <a:cs typeface="Arial"/>
              </a:rPr>
              <a:t>followers: </a:t>
            </a:r>
            <a:r>
              <a:rPr lang="it-IT" sz="2000" b="1" kern="0" dirty="0">
                <a:latin typeface="Georgia" panose="02040502050405020303" pitchFamily="18" charset="0"/>
                <a:ea typeface="+mn-ea"/>
                <a:cs typeface="Arial"/>
              </a:rPr>
              <a:t>602</a:t>
            </a:r>
            <a:r>
              <a:rPr lang="it-IT" altLang="en-US" sz="2000" b="1" kern="0" dirty="0">
                <a:latin typeface="Georgia" panose="02040502050405020303" pitchFamily="18" charset="0"/>
                <a:cs typeface="Arial"/>
              </a:rPr>
              <a:t> al 10/10/2023</a:t>
            </a:r>
            <a:r>
              <a:rPr lang="it-IT" sz="2000" kern="0" dirty="0">
                <a:latin typeface="Georgia" panose="02040502050405020303" pitchFamily="18" charset="0"/>
                <a:cs typeface="Arial"/>
              </a:rPr>
              <a:t>)</a:t>
            </a:r>
          </a:p>
          <a:p>
            <a:pPr lvl="1">
              <a:buClr>
                <a:srgbClr val="95A3D1"/>
              </a:buClr>
              <a:buSzPct val="75000"/>
              <a:buNone/>
              <a:defRPr/>
            </a:pPr>
            <a:endParaRPr lang="it-IT" sz="2000" kern="0" dirty="0">
              <a:latin typeface="Georgia" panose="02040502050405020303" pitchFamily="18" charset="0"/>
              <a:cs typeface="Arial"/>
            </a:endParaRPr>
          </a:p>
          <a:p>
            <a:pPr lvl="1">
              <a:buClr>
                <a:srgbClr val="95A3D1"/>
              </a:buClr>
              <a:buSzPct val="75000"/>
              <a:buNone/>
              <a:defRPr/>
            </a:pPr>
            <a:endParaRPr lang="it-IT" sz="2000" b="1" kern="0" dirty="0">
              <a:latin typeface="Georgia" panose="02040502050405020303" pitchFamily="18" charset="0"/>
              <a:cs typeface="Arial"/>
            </a:endParaRPr>
          </a:p>
          <a:p>
            <a:pPr lvl="1">
              <a:buClr>
                <a:srgbClr val="95A3D1"/>
              </a:buClr>
              <a:buSzPct val="75000"/>
              <a:buNone/>
              <a:defRPr/>
            </a:pPr>
            <a:r>
              <a:rPr lang="it-IT" sz="2000" b="1" kern="0" dirty="0" err="1">
                <a:latin typeface="Georgia" panose="02040502050405020303" pitchFamily="18" charset="0"/>
                <a:cs typeface="Arial"/>
              </a:rPr>
              <a:t>LinkedIn</a:t>
            </a:r>
            <a:r>
              <a:rPr lang="it-IT" sz="2000" kern="0" dirty="0">
                <a:latin typeface="Georgia" panose="02040502050405020303" pitchFamily="18" charset="0"/>
                <a:cs typeface="Arial"/>
              </a:rPr>
              <a:t> (</a:t>
            </a:r>
            <a:r>
              <a:rPr lang="it-IT" sz="2000" b="1" kern="0" dirty="0">
                <a:latin typeface="Georgia" panose="02040502050405020303" pitchFamily="18" charset="0"/>
                <a:cs typeface="Arial"/>
              </a:rPr>
              <a:t>followers: </a:t>
            </a:r>
            <a:r>
              <a:rPr lang="it-IT" sz="2000" b="1" kern="0" dirty="0">
                <a:latin typeface="Georgia" panose="02040502050405020303" pitchFamily="18" charset="0"/>
                <a:ea typeface="+mn-ea"/>
                <a:cs typeface="Arial"/>
              </a:rPr>
              <a:t>112</a:t>
            </a:r>
            <a:r>
              <a:rPr lang="it-IT" altLang="en-US" sz="2000" b="1" kern="0" dirty="0">
                <a:latin typeface="Georgia" panose="02040502050405020303" pitchFamily="18" charset="0"/>
                <a:cs typeface="Arial"/>
              </a:rPr>
              <a:t> al 10/10/2023</a:t>
            </a:r>
            <a:r>
              <a:rPr lang="it-IT" sz="2000" kern="0" dirty="0">
                <a:latin typeface="Georgia" panose="02040502050405020303" pitchFamily="18" charset="0"/>
                <a:cs typeface="Arial"/>
              </a:rPr>
              <a:t>)</a:t>
            </a:r>
          </a:p>
          <a:p>
            <a:pPr lvl="1">
              <a:buClr>
                <a:srgbClr val="95A3D1"/>
              </a:buClr>
              <a:buSzPct val="75000"/>
              <a:buFont typeface="Wingdings" pitchFamily="2" charset="2"/>
              <a:buChar char="n"/>
              <a:defRPr/>
            </a:pPr>
            <a:endParaRPr lang="it-IT" sz="1100" kern="0" dirty="0">
              <a:latin typeface="Arial"/>
              <a:cs typeface="Arial"/>
            </a:endParaRPr>
          </a:p>
          <a:p>
            <a:pPr lvl="1">
              <a:buClr>
                <a:srgbClr val="95A3D1"/>
              </a:buClr>
              <a:buSzPct val="75000"/>
              <a:buFont typeface="Wingdings" pitchFamily="2" charset="2"/>
              <a:buChar char="n"/>
              <a:defRPr/>
            </a:pPr>
            <a:endParaRPr lang="it-IT" sz="1000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algn="just">
              <a:spcBef>
                <a:spcPct val="0"/>
              </a:spcBef>
              <a:buNone/>
              <a:defRPr/>
            </a:pPr>
            <a:endParaRPr lang="it-IT" sz="2800" b="1" dirty="0">
              <a:solidFill>
                <a:srgbClr val="336699"/>
              </a:solidFill>
              <a:latin typeface="Georgia" panose="02040502050405020303" pitchFamily="18" charset="0"/>
              <a:cs typeface="+mj-cs"/>
            </a:endParaRPr>
          </a:p>
        </p:txBody>
      </p:sp>
      <p:pic>
        <p:nvPicPr>
          <p:cNvPr id="5" name="Immagin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9557" y="1953463"/>
            <a:ext cx="1412875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magin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3219" y="3886200"/>
            <a:ext cx="1319213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magin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6615" y="4653051"/>
            <a:ext cx="56515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48993383"/>
      </p:ext>
    </p:extLst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olo 1"/>
          <p:cNvSpPr>
            <a:spLocks noGrp="1" noChangeArrowheads="1"/>
          </p:cNvSpPr>
          <p:nvPr>
            <p:ph type="title"/>
          </p:nvPr>
        </p:nvSpPr>
        <p:spPr>
          <a:xfrm>
            <a:off x="903288" y="20638"/>
            <a:ext cx="8229600" cy="1274762"/>
          </a:xfrm>
        </p:spPr>
        <p:txBody>
          <a:bodyPr/>
          <a:lstStyle/>
          <a:p>
            <a:r>
              <a:rPr lang="it-IT" altLang="en-US" sz="2800" b="1" dirty="0">
                <a:solidFill>
                  <a:srgbClr val="336699"/>
                </a:solidFill>
                <a:latin typeface="Georgia" panose="02040502050405020303" pitchFamily="18" charset="0"/>
              </a:rPr>
              <a:t>Commissione per la Divulgazione Scientifica e la Comunicazione (CDSC)</a:t>
            </a:r>
            <a:endParaRPr lang="en-GB" altLang="en-US" sz="32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pic>
        <p:nvPicPr>
          <p:cNvPr id="20483" name="Picture 5" descr="Logo SI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11430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Segnaposto contenuto 2"/>
          <p:cNvSpPr txBox="1">
            <a:spLocks/>
          </p:cNvSpPr>
          <p:nvPr/>
        </p:nvSpPr>
        <p:spPr bwMode="auto">
          <a:xfrm>
            <a:off x="304800" y="1371600"/>
            <a:ext cx="8610600" cy="54864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600"/>
              </a:spcBef>
              <a:defRPr/>
            </a:pPr>
            <a:r>
              <a:rPr lang="it-IT" sz="2000" b="1" dirty="0">
                <a:solidFill>
                  <a:schemeClr val="bg2"/>
                </a:solidFill>
              </a:rPr>
              <a:t> </a:t>
            </a:r>
            <a:r>
              <a:rPr lang="it-IT" sz="2400" b="1" dirty="0">
                <a:latin typeface="Georgia" panose="02040502050405020303" pitchFamily="18" charset="0"/>
              </a:rPr>
              <a:t>Videointerviste</a:t>
            </a:r>
            <a:r>
              <a:rPr lang="it-IT" sz="2400" dirty="0">
                <a:latin typeface="Georgia" panose="02040502050405020303" pitchFamily="18" charset="0"/>
              </a:rPr>
              <a:t> </a:t>
            </a:r>
            <a:r>
              <a:rPr lang="it-IT" sz="2400" b="1" dirty="0">
                <a:latin typeface="Georgia" panose="02040502050405020303" pitchFamily="18" charset="0"/>
              </a:rPr>
              <a:t>«SIE – Terza Missione: Quando l’Università incontra la società civile»</a:t>
            </a:r>
            <a:r>
              <a:rPr lang="it-IT" sz="2400" dirty="0">
                <a:latin typeface="Georgia" panose="02040502050405020303" pitchFamily="18" charset="0"/>
              </a:rPr>
              <a:t>: 3 realizzate e disponibili su </a:t>
            </a:r>
            <a:r>
              <a:rPr lang="it-IT" sz="2400" dirty="0" err="1">
                <a:latin typeface="Georgia" panose="02040502050405020303" pitchFamily="18" charset="0"/>
              </a:rPr>
              <a:t>YoutubeSIE</a:t>
            </a:r>
            <a:r>
              <a:rPr lang="it-IT" sz="2400" dirty="0">
                <a:latin typeface="Georgia" panose="02040502050405020303" pitchFamily="18" charset="0"/>
              </a:rPr>
              <a:t>;</a:t>
            </a:r>
          </a:p>
          <a:p>
            <a:pPr>
              <a:spcBef>
                <a:spcPts val="600"/>
              </a:spcBef>
              <a:defRPr/>
            </a:pPr>
            <a:endParaRPr lang="it-IT" sz="2400" dirty="0">
              <a:latin typeface="Georgia" panose="02040502050405020303" pitchFamily="18" charset="0"/>
            </a:endParaRPr>
          </a:p>
          <a:p>
            <a:pPr>
              <a:spcBef>
                <a:spcPts val="600"/>
              </a:spcBef>
              <a:defRPr/>
            </a:pPr>
            <a:r>
              <a:rPr lang="it-IT" sz="2400" b="1" dirty="0">
                <a:latin typeface="Georgia" panose="02040502050405020303" pitchFamily="18" charset="0"/>
              </a:rPr>
              <a:t> Videointerviste «SIE – Le Interviste»</a:t>
            </a:r>
            <a:r>
              <a:rPr lang="it-IT" sz="2400" dirty="0">
                <a:latin typeface="Georgia" panose="02040502050405020303" pitchFamily="18" charset="0"/>
              </a:rPr>
              <a:t>: 42 realizzate e disponibili su </a:t>
            </a:r>
            <a:r>
              <a:rPr lang="it-IT" sz="2400" dirty="0" err="1">
                <a:latin typeface="Georgia" panose="02040502050405020303" pitchFamily="18" charset="0"/>
              </a:rPr>
              <a:t>YoutubeSIE</a:t>
            </a:r>
            <a:r>
              <a:rPr lang="it-IT" sz="2400" dirty="0">
                <a:latin typeface="Georgia" panose="02040502050405020303" pitchFamily="18" charset="0"/>
              </a:rPr>
              <a:t>;</a:t>
            </a:r>
          </a:p>
          <a:p>
            <a:pPr>
              <a:spcBef>
                <a:spcPts val="600"/>
              </a:spcBef>
              <a:defRPr/>
            </a:pPr>
            <a:endParaRPr lang="it-IT" sz="2400" b="1" dirty="0">
              <a:latin typeface="Georgia" panose="02040502050405020303" pitchFamily="18" charset="0"/>
            </a:endParaRPr>
          </a:p>
          <a:p>
            <a:pPr>
              <a:spcBef>
                <a:spcPts val="600"/>
              </a:spcBef>
              <a:defRPr/>
            </a:pPr>
            <a:r>
              <a:rPr lang="it-IT" sz="2400" b="1" dirty="0">
                <a:latin typeface="Georgia" panose="02040502050405020303" pitchFamily="18" charset="0"/>
              </a:rPr>
              <a:t> Interviste telefoniche</a:t>
            </a:r>
            <a:r>
              <a:rPr lang="it-IT" sz="2400" dirty="0">
                <a:latin typeface="Georgia" panose="02040502050405020303" pitchFamily="18" charset="0"/>
              </a:rPr>
              <a:t> </a:t>
            </a:r>
            <a:r>
              <a:rPr lang="it-IT" sz="2400" b="1" dirty="0">
                <a:latin typeface="Georgia" panose="02040502050405020303" pitchFamily="18" charset="0"/>
              </a:rPr>
              <a:t>«SIE – Economia in pillole»</a:t>
            </a:r>
            <a:r>
              <a:rPr lang="it-IT" sz="2400" dirty="0">
                <a:latin typeface="Georgia" panose="02040502050405020303" pitchFamily="18" charset="0"/>
              </a:rPr>
              <a:t>: 26 realizzate e disponibili su </a:t>
            </a:r>
            <a:r>
              <a:rPr lang="it-IT" sz="2400" dirty="0" err="1">
                <a:latin typeface="Georgia" panose="02040502050405020303" pitchFamily="18" charset="0"/>
              </a:rPr>
              <a:t>YoutubeSIE</a:t>
            </a:r>
            <a:r>
              <a:rPr lang="it-IT" sz="2400" dirty="0">
                <a:latin typeface="Georgia" panose="02040502050405020303" pitchFamily="18" charset="0"/>
              </a:rPr>
              <a:t>;</a:t>
            </a:r>
          </a:p>
          <a:p>
            <a:pPr>
              <a:spcBef>
                <a:spcPts val="600"/>
              </a:spcBef>
              <a:buNone/>
              <a:defRPr/>
            </a:pPr>
            <a:endParaRPr lang="it-IT" sz="2400" dirty="0">
              <a:latin typeface="Georgia" panose="02040502050405020303" pitchFamily="18" charset="0"/>
            </a:endParaRPr>
          </a:p>
          <a:p>
            <a:pPr>
              <a:spcBef>
                <a:spcPts val="600"/>
              </a:spcBef>
              <a:defRPr/>
            </a:pPr>
            <a:r>
              <a:rPr lang="it-IT" sz="2400" b="1" dirty="0">
                <a:latin typeface="Georgia" panose="02040502050405020303" pitchFamily="18" charset="0"/>
              </a:rPr>
              <a:t> Brevi </a:t>
            </a:r>
            <a:r>
              <a:rPr lang="it-IT" sz="2400" b="1" dirty="0" err="1">
                <a:latin typeface="Georgia" panose="02040502050405020303" pitchFamily="18" charset="0"/>
              </a:rPr>
              <a:t>videopresentazioni</a:t>
            </a:r>
            <a:r>
              <a:rPr lang="it-IT" sz="2400" b="1" dirty="0">
                <a:latin typeface="Georgia" panose="02040502050405020303" pitchFamily="18" charset="0"/>
              </a:rPr>
              <a:t> </a:t>
            </a:r>
            <a:r>
              <a:rPr lang="it-IT" sz="2400" b="1" dirty="0" err="1">
                <a:latin typeface="Georgia" panose="02040502050405020303" pitchFamily="18" charset="0"/>
              </a:rPr>
              <a:t>paper</a:t>
            </a:r>
            <a:r>
              <a:rPr lang="it-IT" sz="2400" b="1" dirty="0">
                <a:latin typeface="Georgia" panose="02040502050405020303" pitchFamily="18" charset="0"/>
              </a:rPr>
              <a:t> scientifici «SIE </a:t>
            </a:r>
            <a:r>
              <a:rPr lang="it-IT" sz="2400" b="1" dirty="0" err="1">
                <a:latin typeface="Georgia" panose="02040502050405020303" pitchFamily="18" charset="0"/>
              </a:rPr>
              <a:t>Economic</a:t>
            </a:r>
            <a:r>
              <a:rPr lang="it-IT" sz="2400" b="1" dirty="0">
                <a:latin typeface="Georgia" panose="02040502050405020303" pitchFamily="18" charset="0"/>
              </a:rPr>
              <a:t> Digest</a:t>
            </a:r>
            <a:r>
              <a:rPr lang="it-IT" sz="2400" dirty="0">
                <a:latin typeface="Georgia" panose="02040502050405020303" pitchFamily="18" charset="0"/>
              </a:rPr>
              <a:t>»: 17 realizzate e disponibili su </a:t>
            </a:r>
            <a:r>
              <a:rPr lang="it-IT" sz="2400" dirty="0" err="1">
                <a:latin typeface="Georgia" panose="02040502050405020303" pitchFamily="18" charset="0"/>
              </a:rPr>
              <a:t>Youtube</a:t>
            </a:r>
            <a:r>
              <a:rPr lang="it-IT" sz="2400" dirty="0">
                <a:latin typeface="Georgia" panose="02040502050405020303" pitchFamily="18" charset="0"/>
              </a:rPr>
              <a:t> SIE.</a:t>
            </a:r>
          </a:p>
          <a:p>
            <a:pPr>
              <a:spcBef>
                <a:spcPts val="600"/>
              </a:spcBef>
              <a:buNone/>
              <a:defRPr/>
            </a:pP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2925770113"/>
      </p:ext>
    </p:extLst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olo 1"/>
          <p:cNvSpPr>
            <a:spLocks noGrp="1" noChangeArrowheads="1"/>
          </p:cNvSpPr>
          <p:nvPr>
            <p:ph type="title"/>
          </p:nvPr>
        </p:nvSpPr>
        <p:spPr>
          <a:xfrm>
            <a:off x="903288" y="20638"/>
            <a:ext cx="8229600" cy="1274762"/>
          </a:xfrm>
        </p:spPr>
        <p:txBody>
          <a:bodyPr/>
          <a:lstStyle/>
          <a:p>
            <a:r>
              <a:rPr lang="it-IT" altLang="en-US" sz="2800" b="1" dirty="0">
                <a:solidFill>
                  <a:srgbClr val="336699"/>
                </a:solidFill>
                <a:latin typeface="Georgia" panose="02040502050405020303" pitchFamily="18" charset="0"/>
              </a:rPr>
              <a:t>Commissione per l’Archivio  Storico delle Economiste e degli Economisti (ASEE)</a:t>
            </a:r>
            <a:endParaRPr lang="en-GB" altLang="en-US" sz="32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pic>
        <p:nvPicPr>
          <p:cNvPr id="20483" name="Picture 5" descr="Logo SI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11430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Segnaposto contenuto 2"/>
          <p:cNvSpPr txBox="1">
            <a:spLocks/>
          </p:cNvSpPr>
          <p:nvPr/>
        </p:nvSpPr>
        <p:spPr bwMode="auto">
          <a:xfrm>
            <a:off x="762000" y="1219200"/>
            <a:ext cx="7848600" cy="5334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  <a:defRPr/>
            </a:pPr>
            <a:r>
              <a:rPr lang="it-IT" sz="1800" b="1" dirty="0">
                <a:latin typeface="Georgia" panose="02040502050405020303" pitchFamily="18" charset="0"/>
              </a:rPr>
              <a:t>Componenti</a:t>
            </a:r>
          </a:p>
          <a:p>
            <a:pPr>
              <a:buNone/>
              <a:defRPr/>
            </a:pPr>
            <a:r>
              <a:rPr lang="it-IT" sz="1800" i="1" dirty="0">
                <a:latin typeface="Georgia" panose="02040502050405020303" pitchFamily="18" charset="0"/>
              </a:rPr>
              <a:t>Antonella Rancan</a:t>
            </a:r>
            <a:r>
              <a:rPr lang="it-IT" sz="1800" dirty="0">
                <a:latin typeface="Georgia" panose="02040502050405020303" pitchFamily="18" charset="0"/>
              </a:rPr>
              <a:t>, Università del Molise </a:t>
            </a:r>
            <a:r>
              <a:rPr lang="it-IT" sz="1800" b="1" dirty="0">
                <a:latin typeface="Georgia" panose="02040502050405020303" pitchFamily="18" charset="0"/>
              </a:rPr>
              <a:t>(coordinatrice)</a:t>
            </a:r>
            <a:endParaRPr lang="it-IT" sz="1800" dirty="0">
              <a:latin typeface="Georgia" panose="02040502050405020303" pitchFamily="18" charset="0"/>
            </a:endParaRPr>
          </a:p>
          <a:p>
            <a:pPr>
              <a:buNone/>
              <a:defRPr/>
            </a:pPr>
            <a:r>
              <a:rPr lang="it-IT" sz="1800" i="1" dirty="0">
                <a:latin typeface="Georgia" panose="02040502050405020303" pitchFamily="18" charset="0"/>
              </a:rPr>
              <a:t>Angela Ambrosino</a:t>
            </a:r>
            <a:r>
              <a:rPr lang="it-IT" sz="1800" dirty="0">
                <a:latin typeface="Georgia" panose="02040502050405020303" pitchFamily="18" charset="0"/>
              </a:rPr>
              <a:t>, Università di Torino</a:t>
            </a:r>
          </a:p>
          <a:p>
            <a:pPr>
              <a:buNone/>
              <a:defRPr/>
            </a:pPr>
            <a:r>
              <a:rPr lang="it-IT" sz="1800" i="1" dirty="0">
                <a:latin typeface="Georgia" panose="02040502050405020303" pitchFamily="18" charset="0"/>
                <a:ea typeface="Calibri" panose="020F0502020204030204" pitchFamily="34" charset="0"/>
              </a:rPr>
              <a:t>Alberto </a:t>
            </a:r>
            <a:r>
              <a:rPr lang="it-IT" sz="1800" i="1" dirty="0" err="1">
                <a:latin typeface="Georgia" panose="02040502050405020303" pitchFamily="18" charset="0"/>
                <a:ea typeface="Calibri" panose="020F0502020204030204" pitchFamily="34" charset="0"/>
              </a:rPr>
              <a:t>Baffigi</a:t>
            </a:r>
            <a:r>
              <a:rPr lang="it-IT" sz="1800" dirty="0">
                <a:latin typeface="Georgia" panose="02040502050405020303" pitchFamily="18" charset="0"/>
                <a:ea typeface="Calibri" panose="020F0502020204030204" pitchFamily="34" charset="0"/>
              </a:rPr>
              <a:t>, Responsabile Archivio Storico Banca d’Italia</a:t>
            </a:r>
          </a:p>
          <a:p>
            <a:pPr>
              <a:buNone/>
              <a:defRPr/>
            </a:pPr>
            <a:r>
              <a:rPr lang="it-IT" sz="1800" i="1" dirty="0">
                <a:latin typeface="Georgia" panose="02040502050405020303" pitchFamily="18" charset="0"/>
              </a:rPr>
              <a:t>Andrea </a:t>
            </a:r>
            <a:r>
              <a:rPr lang="it-IT" sz="1800" i="1" dirty="0" err="1">
                <a:latin typeface="Georgia" panose="02040502050405020303" pitchFamily="18" charset="0"/>
              </a:rPr>
              <a:t>Brandolini</a:t>
            </a:r>
            <a:r>
              <a:rPr lang="it-IT" sz="1800" b="1" dirty="0">
                <a:latin typeface="Georgia" panose="02040502050405020303" pitchFamily="18" charset="0"/>
              </a:rPr>
              <a:t>, </a:t>
            </a:r>
            <a:r>
              <a:rPr lang="it-IT" sz="1800" dirty="0">
                <a:latin typeface="Georgia" panose="02040502050405020303" pitchFamily="18" charset="0"/>
              </a:rPr>
              <a:t>Banca d’Italia</a:t>
            </a:r>
          </a:p>
          <a:p>
            <a:pPr>
              <a:buNone/>
              <a:defRPr/>
            </a:pPr>
            <a:r>
              <a:rPr lang="it-IT" sz="1800" i="1" dirty="0">
                <a:latin typeface="Georgia" panose="02040502050405020303" pitchFamily="18" charset="0"/>
              </a:rPr>
              <a:t>Roberto Ciccone</a:t>
            </a:r>
            <a:r>
              <a:rPr lang="it-IT" sz="1800" dirty="0">
                <a:latin typeface="Georgia" panose="02040502050405020303" pitchFamily="18" charset="0"/>
              </a:rPr>
              <a:t>, Università di Roma Tre</a:t>
            </a:r>
          </a:p>
          <a:p>
            <a:pPr>
              <a:buNone/>
              <a:defRPr/>
            </a:pPr>
            <a:r>
              <a:rPr lang="it-IT" sz="1800" i="1" dirty="0">
                <a:latin typeface="Georgia" panose="02040502050405020303" pitchFamily="18" charset="0"/>
              </a:rPr>
              <a:t>Carlo Cristiano</a:t>
            </a:r>
            <a:r>
              <a:rPr lang="it-IT" sz="1800" dirty="0">
                <a:latin typeface="Georgia" panose="02040502050405020303" pitchFamily="18" charset="0"/>
              </a:rPr>
              <a:t>, Università di Pisa</a:t>
            </a:r>
          </a:p>
          <a:p>
            <a:pPr>
              <a:buNone/>
              <a:defRPr/>
            </a:pPr>
            <a:r>
              <a:rPr lang="it-IT" sz="1800" i="1" dirty="0">
                <a:latin typeface="Georgia" panose="02040502050405020303" pitchFamily="18" charset="0"/>
              </a:rPr>
              <a:t>Antonio Di Majo</a:t>
            </a:r>
            <a:r>
              <a:rPr lang="it-IT" sz="1800" dirty="0">
                <a:latin typeface="Georgia" panose="02040502050405020303" pitchFamily="18" charset="0"/>
              </a:rPr>
              <a:t>, Università di Roma Tre </a:t>
            </a:r>
          </a:p>
          <a:p>
            <a:pPr>
              <a:buNone/>
              <a:defRPr/>
            </a:pPr>
            <a:r>
              <a:rPr lang="it-IT" sz="1800" i="1" dirty="0">
                <a:latin typeface="Georgia" panose="02040502050405020303" pitchFamily="18" charset="0"/>
              </a:rPr>
              <a:t>Massimo di Matteo</a:t>
            </a:r>
            <a:r>
              <a:rPr lang="it-IT" sz="1800" dirty="0">
                <a:latin typeface="Georgia" panose="02040502050405020303" pitchFamily="18" charset="0"/>
              </a:rPr>
              <a:t>, Università di Siena</a:t>
            </a:r>
          </a:p>
          <a:p>
            <a:pPr>
              <a:buNone/>
              <a:defRPr/>
            </a:pPr>
            <a:r>
              <a:rPr lang="it-IT" sz="1800" i="1" dirty="0">
                <a:latin typeface="Georgia" panose="02040502050405020303" pitchFamily="18" charset="0"/>
              </a:rPr>
              <a:t>Enrico Sergio </a:t>
            </a:r>
            <a:r>
              <a:rPr lang="it-IT" sz="1800" i="1" dirty="0" err="1">
                <a:latin typeface="Georgia" panose="02040502050405020303" pitchFamily="18" charset="0"/>
              </a:rPr>
              <a:t>Levrero</a:t>
            </a:r>
            <a:r>
              <a:rPr lang="it-IT" sz="1800" dirty="0">
                <a:latin typeface="Georgia" panose="02040502050405020303" pitchFamily="18" charset="0"/>
              </a:rPr>
              <a:t>, Università di Roma Tre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3333B2"/>
              </a:buClr>
              <a:buSzPct val="90000"/>
              <a:buNone/>
            </a:pPr>
            <a:endParaRPr lang="it-IT" sz="1800" dirty="0">
              <a:latin typeface="Georgia" panose="02040502050405020303" pitchFamily="18" charset="0"/>
              <a:ea typeface="Cambria" panose="02040503050406030204" pitchFamily="18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3333B2"/>
              </a:buClr>
              <a:buSzPct val="90000"/>
              <a:buNone/>
            </a:pPr>
            <a:r>
              <a:rPr lang="it-IT" sz="1800" dirty="0">
                <a:latin typeface="Georgia" panose="02040502050405020303" pitchFamily="18" charset="0"/>
                <a:ea typeface="Cambria" panose="02040503050406030204" pitchFamily="18" charset="0"/>
              </a:rPr>
              <a:t>Collaborano alle attività dell’ASEE (finanziamento del Ministero dei Beni Culturali – Bando MIBACT 2022):</a:t>
            </a:r>
          </a:p>
          <a:p>
            <a:pPr>
              <a:buNone/>
              <a:defRPr/>
            </a:pPr>
            <a:r>
              <a:rPr lang="it-IT" sz="1800" dirty="0">
                <a:latin typeface="Georgia" panose="02040502050405020303" pitchFamily="18" charset="0"/>
              </a:rPr>
              <a:t>Daria Pignalosa, Università di Teramo</a:t>
            </a:r>
          </a:p>
          <a:p>
            <a:pPr>
              <a:buNone/>
              <a:defRPr/>
            </a:pPr>
            <a:r>
              <a:rPr lang="it-IT" sz="1800" dirty="0">
                <a:latin typeface="Georgia" panose="02040502050405020303" pitchFamily="18" charset="0"/>
              </a:rPr>
              <a:t>Daniele Ripanti, </a:t>
            </a:r>
            <a:r>
              <a:rPr lang="it-IT" sz="1800" dirty="0">
                <a:latin typeface="Georgia" panose="02040502050405020303" pitchFamily="18" charset="0"/>
                <a:ea typeface="Cambria" panose="02040503050406030204" pitchFamily="18" charset="0"/>
              </a:rPr>
              <a:t>Università Politecnica delle Marche (tecnico informatico</a:t>
            </a:r>
            <a:r>
              <a:rPr lang="it-IT" sz="2000" dirty="0">
                <a:latin typeface="Georgia" panose="02040502050405020303" pitchFamily="18" charset="0"/>
                <a:ea typeface="Cambria" panose="02040503050406030204" pitchFamily="18" charset="0"/>
              </a:rPr>
              <a:t>)</a:t>
            </a:r>
            <a:endParaRPr lang="it-IT" sz="2000" dirty="0">
              <a:latin typeface="Georgia" panose="02040502050405020303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1" i="0" u="none" strike="noStrike" kern="1200" cap="none" spc="0" normalizeH="0" baseline="0" noProof="0" dirty="0">
              <a:ln>
                <a:noFill/>
              </a:ln>
              <a:solidFill>
                <a:srgbClr val="336699"/>
              </a:solidFill>
              <a:effectLst/>
              <a:uLnTx/>
              <a:uFillTx/>
              <a:latin typeface="Georgia" panose="02040502050405020303" pitchFamily="18" charset="0"/>
              <a:ea typeface="MS PGothic" panose="020B0600070205080204" pitchFamily="34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99228405"/>
      </p:ext>
    </p:extLst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olo 1"/>
          <p:cNvSpPr>
            <a:spLocks noGrp="1" noChangeArrowheads="1"/>
          </p:cNvSpPr>
          <p:nvPr>
            <p:ph type="title"/>
          </p:nvPr>
        </p:nvSpPr>
        <p:spPr>
          <a:xfrm>
            <a:off x="903288" y="188640"/>
            <a:ext cx="8229600" cy="720080"/>
          </a:xfrm>
        </p:spPr>
        <p:txBody>
          <a:bodyPr/>
          <a:lstStyle/>
          <a:p>
            <a:r>
              <a:rPr lang="it-IT" altLang="en-US" sz="2800" b="1" dirty="0">
                <a:solidFill>
                  <a:srgbClr val="336699"/>
                </a:solidFill>
                <a:latin typeface="Georgia" panose="02040502050405020303" pitchFamily="18" charset="0"/>
              </a:rPr>
              <a:t>Commissione per l’Archivio  Storico delle Economiste e degli Economisti (ASEE)</a:t>
            </a:r>
            <a:endParaRPr lang="en-GB" altLang="en-US" sz="3200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p:pic>
        <p:nvPicPr>
          <p:cNvPr id="20483" name="Picture 5" descr="Logo SI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11430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Segnaposto contenuto 2"/>
          <p:cNvSpPr txBox="1">
            <a:spLocks/>
          </p:cNvSpPr>
          <p:nvPr/>
        </p:nvSpPr>
        <p:spPr bwMode="auto">
          <a:xfrm>
            <a:off x="381000" y="1487760"/>
            <a:ext cx="8610600" cy="5181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 algn="just">
              <a:defRPr/>
            </a:pPr>
            <a:r>
              <a:rPr lang="it-IT" sz="2400" dirty="0">
                <a:latin typeface="Georgia" panose="02040502050405020303" pitchFamily="18" charset="0"/>
                <a:cs typeface="+mj-cs"/>
              </a:rPr>
              <a:t>Aggiornamento periodico del sito ASEE con inserimento di nuovi contenuti (es. link esterni; classici online; articoli…) e aggiornamento elenco autori. </a:t>
            </a:r>
            <a:r>
              <a:rPr lang="it-IT" sz="2400" dirty="0">
                <a:latin typeface="Georgia" panose="02040502050405020303" pitchFamily="18" charset="0"/>
                <a:cs typeface="+mj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https://www.sie-asee.it/</a:t>
            </a:r>
            <a:endParaRPr lang="it-IT" sz="2400" dirty="0">
              <a:latin typeface="Georgia" panose="02040502050405020303" pitchFamily="18" charset="0"/>
              <a:cs typeface="+mj-cs"/>
            </a:endParaRPr>
          </a:p>
          <a:p>
            <a:pPr algn="just">
              <a:buNone/>
              <a:defRPr/>
            </a:pPr>
            <a:endParaRPr lang="it-IT" sz="2400" dirty="0">
              <a:latin typeface="Georgia" panose="02040502050405020303" pitchFamily="18" charset="0"/>
              <a:cs typeface="+mj-cs"/>
            </a:endParaRPr>
          </a:p>
          <a:p>
            <a:pPr marL="342900" indent="-342900" algn="just">
              <a:defRPr/>
            </a:pPr>
            <a:r>
              <a:rPr lang="it-IT" sz="2400" dirty="0">
                <a:latin typeface="Georgia" panose="02040502050405020303" pitchFamily="18" charset="0"/>
                <a:cs typeface="+mj-cs"/>
              </a:rPr>
              <a:t>Finanziamento Banca d’Italia (bando: «Richiesta contributi liberali»), del progetto di ricerca: «</a:t>
            </a:r>
            <a:r>
              <a:rPr lang="it-IT" sz="2400" b="1" dirty="0">
                <a:latin typeface="Georgia" panose="02040502050405020303" pitchFamily="18" charset="0"/>
                <a:cs typeface="+mj-cs"/>
              </a:rPr>
              <a:t>Digitalizzazione e messa in rete di fonti rilevanti per la storia dell’economia politica</a:t>
            </a:r>
            <a:r>
              <a:rPr lang="it-IT" sz="2400" dirty="0">
                <a:latin typeface="Georgia" panose="02040502050405020303" pitchFamily="18" charset="0"/>
                <a:cs typeface="+mj-cs"/>
              </a:rPr>
              <a:t>». Il progetto prevede la digitalizzazione </a:t>
            </a:r>
            <a:r>
              <a:rPr lang="it-IT" sz="2400" dirty="0">
                <a:latin typeface="Georgia" panose="02040502050405020303" pitchFamily="18" charset="0"/>
              </a:rPr>
              <a:t>e pubblicazione tramite il sito ASEE di riviste italiane di economia politica considerate rilevanti dal punto di vista della storia della disciplina economica, ad oggi disponibili solo in versione cartacea, e in quanto tali reperibili presso un numero contenuto di biblioteche. </a:t>
            </a:r>
            <a:endParaRPr lang="it-IT" sz="2400" dirty="0">
              <a:latin typeface="Georgia" panose="02040502050405020303" pitchFamily="18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77370474"/>
      </p:ext>
    </p:extLst>
  </p:cSld>
  <p:clrMapOvr>
    <a:masterClrMapping/>
  </p:clrMapOvr>
  <p:transition spd="slow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olo 1"/>
          <p:cNvSpPr>
            <a:spLocks noGrp="1" noChangeArrowheads="1"/>
          </p:cNvSpPr>
          <p:nvPr>
            <p:ph type="title"/>
          </p:nvPr>
        </p:nvSpPr>
        <p:spPr>
          <a:xfrm>
            <a:off x="903288" y="188640"/>
            <a:ext cx="8229600" cy="720080"/>
          </a:xfrm>
        </p:spPr>
        <p:txBody>
          <a:bodyPr/>
          <a:lstStyle/>
          <a:p>
            <a:r>
              <a:rPr lang="it-IT" altLang="en-US" sz="2800" b="1" dirty="0">
                <a:solidFill>
                  <a:srgbClr val="336699"/>
                </a:solidFill>
                <a:latin typeface="Georgia" panose="02040502050405020303" pitchFamily="18" charset="0"/>
              </a:rPr>
              <a:t>Commissione per l’Archivio  Storico delle Economiste e degli Economisti (ASEE)</a:t>
            </a:r>
            <a:endParaRPr lang="en-GB" altLang="en-US" sz="3200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p:pic>
        <p:nvPicPr>
          <p:cNvPr id="20483" name="Picture 5" descr="Logo SI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11430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Segnaposto contenuto 2"/>
          <p:cNvSpPr txBox="1">
            <a:spLocks/>
          </p:cNvSpPr>
          <p:nvPr/>
        </p:nvSpPr>
        <p:spPr bwMode="auto">
          <a:xfrm>
            <a:off x="1" y="1079381"/>
            <a:ext cx="8699642" cy="5181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endParaRPr lang="it-IT" sz="2400" dirty="0">
              <a:solidFill>
                <a:srgbClr val="336699"/>
              </a:solidFill>
              <a:latin typeface="Georgia" panose="02040502050405020303" pitchFamily="18" charset="0"/>
              <a:cs typeface="+mj-cs"/>
            </a:endParaRPr>
          </a:p>
          <a:p>
            <a:pPr marL="457200" indent="-457200" algn="just">
              <a:spcBef>
                <a:spcPct val="0"/>
              </a:spcBef>
              <a:defRPr/>
            </a:pPr>
            <a:r>
              <a:rPr lang="it-IT" sz="2400" dirty="0">
                <a:latin typeface="Georgia" panose="02040502050405020303" pitchFamily="18" charset="0"/>
                <a:cs typeface="+mj-cs"/>
              </a:rPr>
              <a:t>Partecipazione esterna al progetto </a:t>
            </a:r>
            <a:r>
              <a:rPr lang="it-IT" sz="2400" dirty="0">
                <a:latin typeface="Georgia" panose="02040502050405020303" pitchFamily="18" charset="0"/>
              </a:rPr>
              <a:t>di ricerca internazionale </a:t>
            </a:r>
            <a:r>
              <a:rPr lang="it-IT" sz="2400" dirty="0" err="1">
                <a:latin typeface="Georgia" panose="02040502050405020303" pitchFamily="18" charset="0"/>
              </a:rPr>
              <a:t>HisINum</a:t>
            </a:r>
            <a:r>
              <a:rPr lang="it-IT" sz="2400" dirty="0">
                <a:latin typeface="Georgia" panose="02040502050405020303" pitchFamily="18" charset="0"/>
              </a:rPr>
              <a:t> </a:t>
            </a:r>
            <a:r>
              <a:rPr lang="en-GB" sz="2400" dirty="0">
                <a:latin typeface="Georgia" panose="02040502050405020303" pitchFamily="18" charset="0"/>
                <a:ea typeface="Cambria" panose="02040503050406030204" pitchFamily="18" charset="0"/>
              </a:rPr>
              <a:t>–</a:t>
            </a:r>
            <a:r>
              <a:rPr lang="it-IT" sz="2400" dirty="0">
                <a:latin typeface="Georgia" panose="02040502050405020303" pitchFamily="18" charset="0"/>
              </a:rPr>
              <a:t> </a:t>
            </a:r>
            <a:r>
              <a:rPr lang="it-IT" sz="2400" b="1" dirty="0" err="1">
                <a:latin typeface="Georgia" panose="02040502050405020303" pitchFamily="18" charset="0"/>
              </a:rPr>
              <a:t>HIstoire</a:t>
            </a:r>
            <a:r>
              <a:rPr lang="it-IT" sz="2400" b="1" dirty="0">
                <a:latin typeface="Georgia" panose="02040502050405020303" pitchFamily="18" charset="0"/>
              </a:rPr>
              <a:t> </a:t>
            </a:r>
            <a:r>
              <a:rPr lang="it-IT" sz="2400" b="1" dirty="0" err="1">
                <a:latin typeface="Georgia" panose="02040502050405020303" pitchFamily="18" charset="0"/>
              </a:rPr>
              <a:t>des</a:t>
            </a:r>
            <a:r>
              <a:rPr lang="it-IT" sz="2400" b="1" dirty="0">
                <a:latin typeface="Georgia" panose="02040502050405020303" pitchFamily="18" charset="0"/>
              </a:rPr>
              <a:t> </a:t>
            </a:r>
            <a:r>
              <a:rPr lang="it-IT" sz="2400" b="1" dirty="0" err="1">
                <a:latin typeface="Georgia" panose="02040502050405020303" pitchFamily="18" charset="0"/>
              </a:rPr>
              <a:t>Savoirs</a:t>
            </a:r>
            <a:r>
              <a:rPr lang="it-IT" sz="2400" b="1" dirty="0">
                <a:latin typeface="Georgia" panose="02040502050405020303" pitchFamily="18" charset="0"/>
              </a:rPr>
              <a:t> et </a:t>
            </a:r>
            <a:r>
              <a:rPr lang="it-IT" sz="2400" b="1" dirty="0" err="1">
                <a:latin typeface="Georgia" panose="02040502050405020303" pitchFamily="18" charset="0"/>
              </a:rPr>
              <a:t>des</a:t>
            </a:r>
            <a:r>
              <a:rPr lang="it-IT" sz="2400" b="1" dirty="0">
                <a:latin typeface="Georgia" panose="02040502050405020303" pitchFamily="18" charset="0"/>
              </a:rPr>
              <a:t> </a:t>
            </a:r>
            <a:r>
              <a:rPr lang="it-IT" sz="2400" b="1" dirty="0" err="1">
                <a:latin typeface="Georgia" panose="02040502050405020303" pitchFamily="18" charset="0"/>
              </a:rPr>
              <a:t>Idées</a:t>
            </a:r>
            <a:r>
              <a:rPr lang="it-IT" sz="2400" b="1" dirty="0">
                <a:latin typeface="Georgia" panose="02040502050405020303" pitchFamily="18" charset="0"/>
              </a:rPr>
              <a:t> &amp; </a:t>
            </a:r>
            <a:r>
              <a:rPr lang="it-IT" sz="2400" b="1" dirty="0" err="1">
                <a:latin typeface="Georgia" panose="02040502050405020303" pitchFamily="18" charset="0"/>
              </a:rPr>
              <a:t>pratiques</a:t>
            </a:r>
            <a:r>
              <a:rPr lang="it-IT" sz="2400" b="1" dirty="0">
                <a:latin typeface="Georgia" panose="02040502050405020303" pitchFamily="18" charset="0"/>
              </a:rPr>
              <a:t> </a:t>
            </a:r>
            <a:r>
              <a:rPr lang="it-IT" sz="2400" b="1" dirty="0" err="1">
                <a:latin typeface="Georgia" panose="02040502050405020303" pitchFamily="18" charset="0"/>
              </a:rPr>
              <a:t>du</a:t>
            </a:r>
            <a:r>
              <a:rPr lang="it-IT" sz="2400" b="1" dirty="0">
                <a:latin typeface="Georgia" panose="02040502050405020303" pitchFamily="18" charset="0"/>
              </a:rPr>
              <a:t> </a:t>
            </a:r>
            <a:r>
              <a:rPr lang="it-IT" sz="2400" b="1" dirty="0" err="1">
                <a:latin typeface="Georgia" panose="02040502050405020303" pitchFamily="18" charset="0"/>
              </a:rPr>
              <a:t>NUMérique</a:t>
            </a:r>
            <a:r>
              <a:rPr lang="it-IT" sz="2400" b="1" dirty="0">
                <a:latin typeface="Georgia" panose="02040502050405020303" pitchFamily="18" charset="0"/>
              </a:rPr>
              <a:t> </a:t>
            </a:r>
            <a:r>
              <a:rPr lang="it-IT" sz="2400" dirty="0">
                <a:latin typeface="Georgia" panose="02040502050405020303" pitchFamily="18" charset="0"/>
              </a:rPr>
              <a:t>volto a consentire l’applicazione dell’analisi </a:t>
            </a:r>
            <a:r>
              <a:rPr lang="it-IT" sz="2400" dirty="0" err="1">
                <a:latin typeface="Georgia" panose="02040502050405020303" pitchFamily="18" charset="0"/>
              </a:rPr>
              <a:t>bibliometrica</a:t>
            </a:r>
            <a:r>
              <a:rPr lang="it-IT" sz="2400" dirty="0">
                <a:latin typeface="Georgia" panose="02040502050405020303" pitchFamily="18" charset="0"/>
              </a:rPr>
              <a:t> anche nell’ambito della storia del pensiero economico attraverso la digitalizzazione e pubblicazione (nel nostro caso tramite il sito ASEE) di materiale edito e inedito. Responsabile del progetto: Muriel Dal Pont </a:t>
            </a:r>
            <a:r>
              <a:rPr lang="it-IT" sz="2400" dirty="0" err="1">
                <a:latin typeface="Georgia" panose="02040502050405020303" pitchFamily="18" charset="0"/>
              </a:rPr>
              <a:t>Legrand</a:t>
            </a:r>
            <a:r>
              <a:rPr lang="it-IT" sz="2400" dirty="0">
                <a:latin typeface="Georgia" panose="02040502050405020303" pitchFamily="18" charset="0"/>
              </a:rPr>
              <a:t>, </a:t>
            </a:r>
            <a:r>
              <a:rPr lang="it-IT" sz="2400" dirty="0" err="1">
                <a:latin typeface="Georgia" panose="02040502050405020303" pitchFamily="18" charset="0"/>
              </a:rPr>
              <a:t>Université</a:t>
            </a:r>
            <a:r>
              <a:rPr lang="it-IT" sz="2400" dirty="0">
                <a:latin typeface="Georgia" panose="02040502050405020303" pitchFamily="18" charset="0"/>
              </a:rPr>
              <a:t> </a:t>
            </a:r>
            <a:r>
              <a:rPr lang="it-IT" sz="2400" dirty="0" err="1">
                <a:latin typeface="Georgia" panose="02040502050405020303" pitchFamily="18" charset="0"/>
              </a:rPr>
              <a:t>Côte</a:t>
            </a:r>
            <a:r>
              <a:rPr lang="it-IT" sz="2400" dirty="0">
                <a:latin typeface="Georgia" panose="02040502050405020303" pitchFamily="18" charset="0"/>
              </a:rPr>
              <a:t> d’</a:t>
            </a:r>
            <a:r>
              <a:rPr lang="it-IT" sz="2400" dirty="0" err="1">
                <a:latin typeface="Georgia" panose="02040502050405020303" pitchFamily="18" charset="0"/>
              </a:rPr>
              <a:t>Azur</a:t>
            </a:r>
            <a:r>
              <a:rPr lang="it-IT" sz="2400" dirty="0">
                <a:latin typeface="Georgia" panose="02040502050405020303" pitchFamily="18" charset="0"/>
              </a:rPr>
              <a:t> - CNRS GREDEG, EUR ELM (2023-2026).</a:t>
            </a:r>
          </a:p>
          <a:p>
            <a:pPr algn="just">
              <a:spcBef>
                <a:spcPct val="0"/>
              </a:spcBef>
              <a:buNone/>
              <a:defRPr/>
            </a:pPr>
            <a:endParaRPr lang="it-IT" sz="2400" dirty="0">
              <a:latin typeface="Georgia" panose="02040502050405020303" pitchFamily="18" charset="0"/>
            </a:endParaRPr>
          </a:p>
          <a:p>
            <a:pPr marL="457200" indent="-457200" algn="just">
              <a:spcBef>
                <a:spcPct val="0"/>
              </a:spcBef>
              <a:defRPr/>
            </a:pPr>
            <a:r>
              <a:rPr lang="en-GB" sz="2400" dirty="0" err="1">
                <a:latin typeface="Georgia" panose="02040502050405020303" pitchFamily="18" charset="0"/>
                <a:ea typeface="Cambria" panose="02040503050406030204" pitchFamily="18" charset="0"/>
              </a:rPr>
              <a:t>Collaborazione</a:t>
            </a:r>
            <a:r>
              <a:rPr lang="en-GB" sz="2400" dirty="0">
                <a:latin typeface="Georgia" panose="02040502050405020303" pitchFamily="18" charset="0"/>
                <a:ea typeface="Cambria" panose="02040503050406030204" pitchFamily="18" charset="0"/>
              </a:rPr>
              <a:t> con AISPE al </a:t>
            </a:r>
            <a:r>
              <a:rPr lang="en-GB" sz="2400" b="1" dirty="0" err="1">
                <a:latin typeface="Georgia" panose="02040502050405020303" pitchFamily="18" charset="0"/>
                <a:ea typeface="Cambria" panose="02040503050406030204" pitchFamily="18" charset="0"/>
              </a:rPr>
              <a:t>progetto</a:t>
            </a:r>
            <a:r>
              <a:rPr lang="en-GB" sz="2400" b="1" dirty="0">
                <a:latin typeface="Georgia" panose="02040502050405020303" pitchFamily="18" charset="0"/>
                <a:ea typeface="Cambria" panose="02040503050406030204" pitchFamily="18" charset="0"/>
              </a:rPr>
              <a:t> PRIN </a:t>
            </a:r>
            <a:r>
              <a:rPr lang="en-US" sz="2400" dirty="0">
                <a:latin typeface="Georgia" panose="02040502050405020303" pitchFamily="18" charset="0"/>
                <a:ea typeface="Cambria" panose="02040503050406030204" pitchFamily="18" charset="0"/>
              </a:rPr>
              <a:t>“</a:t>
            </a:r>
            <a:r>
              <a:rPr lang="en-US" sz="2400" dirty="0">
                <a:latin typeface="Georgia" panose="02040502050405020303" pitchFamily="18" charset="0"/>
              </a:rPr>
              <a:t>The Economic Thought of Italian Women (1750-1999)”.</a:t>
            </a:r>
            <a:r>
              <a:rPr lang="en-GB" sz="2400" b="1" dirty="0">
                <a:latin typeface="Georgia" panose="02040502050405020303" pitchFamily="18" charset="0"/>
                <a:ea typeface="Cambria" panose="02040503050406030204" pitchFamily="18" charset="0"/>
              </a:rPr>
              <a:t> </a:t>
            </a:r>
            <a:r>
              <a:rPr lang="en-GB" sz="2400" dirty="0" err="1">
                <a:latin typeface="Georgia" panose="02040502050405020303" pitchFamily="18" charset="0"/>
                <a:ea typeface="Cambria" panose="02040503050406030204" pitchFamily="18" charset="0"/>
              </a:rPr>
              <a:t>Responsabile</a:t>
            </a:r>
            <a:r>
              <a:rPr lang="en-GB" sz="2400" b="1" dirty="0">
                <a:latin typeface="Georgia" panose="02040502050405020303" pitchFamily="18" charset="0"/>
                <a:ea typeface="Cambria" panose="02040503050406030204" pitchFamily="18" charset="0"/>
              </a:rPr>
              <a:t> </a:t>
            </a:r>
            <a:r>
              <a:rPr lang="en-GB" sz="2400" dirty="0" err="1">
                <a:latin typeface="Georgia" panose="02040502050405020303" pitchFamily="18" charset="0"/>
                <a:ea typeface="Cambria" panose="02040503050406030204" pitchFamily="18" charset="0"/>
              </a:rPr>
              <a:t>prof.ssa</a:t>
            </a:r>
            <a:r>
              <a:rPr lang="en-GB" sz="2400" dirty="0">
                <a:latin typeface="Georgia" panose="02040502050405020303" pitchFamily="18" charset="0"/>
                <a:ea typeface="Cambria" panose="02040503050406030204" pitchFamily="18" charset="0"/>
              </a:rPr>
              <a:t> Manuela Mosca.</a:t>
            </a:r>
          </a:p>
          <a:p>
            <a:pPr marL="457200" indent="-457200" algn="just">
              <a:spcBef>
                <a:spcPct val="0"/>
              </a:spcBef>
              <a:defRPr/>
            </a:pPr>
            <a:endParaRPr lang="it-IT" sz="2400" dirty="0">
              <a:solidFill>
                <a:srgbClr val="336699"/>
              </a:solidFill>
              <a:latin typeface="Georgia" panose="02040502050405020303" pitchFamily="18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51153610"/>
      </p:ext>
    </p:extLst>
  </p:cSld>
  <p:clrMapOvr>
    <a:masterClrMapping/>
  </p:clrMapOvr>
  <p:transition spd="slow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olo 1"/>
          <p:cNvSpPr>
            <a:spLocks noGrp="1" noChangeArrowheads="1"/>
          </p:cNvSpPr>
          <p:nvPr>
            <p:ph type="title"/>
          </p:nvPr>
        </p:nvSpPr>
        <p:spPr>
          <a:xfrm>
            <a:off x="1042988" y="115888"/>
            <a:ext cx="8101012" cy="1630362"/>
          </a:xfrm>
        </p:spPr>
        <p:txBody>
          <a:bodyPr/>
          <a:lstStyle/>
          <a:p>
            <a:pPr>
              <a:spcBef>
                <a:spcPts val="825"/>
              </a:spcBef>
              <a:spcAft>
                <a:spcPts val="825"/>
              </a:spcAft>
            </a:pPr>
            <a:r>
              <a:rPr lang="it-IT" altLang="en-US" sz="2800" b="1" dirty="0">
                <a:solidFill>
                  <a:srgbClr val="336699"/>
                </a:solidFill>
                <a:latin typeface="Georgia" panose="02040502050405020303" pitchFamily="18" charset="0"/>
              </a:rPr>
              <a:t>Consulta per le Associazioni di Area Economica (CASA-</a:t>
            </a:r>
            <a:r>
              <a:rPr lang="it-IT" altLang="en-US" sz="2800" b="1" dirty="0" err="1">
                <a:solidFill>
                  <a:srgbClr val="336699"/>
                </a:solidFill>
                <a:latin typeface="Georgia" panose="02040502050405020303" pitchFamily="18" charset="0"/>
              </a:rPr>
              <a:t>Econ</a:t>
            </a:r>
            <a:r>
              <a:rPr lang="it-IT" altLang="en-US" sz="2800" b="1" dirty="0">
                <a:solidFill>
                  <a:srgbClr val="336699"/>
                </a:solidFill>
                <a:latin typeface="Georgia" panose="02040502050405020303" pitchFamily="18" charset="0"/>
              </a:rPr>
              <a:t>)</a:t>
            </a:r>
            <a:br>
              <a:rPr lang="en-GB" altLang="en-US" b="1" dirty="0">
                <a:solidFill>
                  <a:srgbClr val="0070C0"/>
                </a:solidFill>
                <a:latin typeface="Georgia" panose="02040502050405020303" pitchFamily="18" charset="0"/>
              </a:rPr>
            </a:br>
            <a:endParaRPr lang="en-GB" altLang="en-US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p:sp>
        <p:nvSpPr>
          <p:cNvPr id="11267" name="Segnaposto contenuto 2"/>
          <p:cNvSpPr>
            <a:spLocks noGrp="1" noChangeArrowheads="1"/>
          </p:cNvSpPr>
          <p:nvPr>
            <p:ph idx="1"/>
          </p:nvPr>
        </p:nvSpPr>
        <p:spPr>
          <a:xfrm>
            <a:off x="381000" y="1295400"/>
            <a:ext cx="8610600" cy="5432425"/>
          </a:xfrm>
        </p:spPr>
        <p:txBody>
          <a:bodyPr/>
          <a:lstStyle/>
          <a:p>
            <a:pPr marL="0" indent="0">
              <a:buFontTx/>
              <a:buNone/>
              <a:defRPr/>
            </a:pPr>
            <a:endParaRPr lang="it-IT" altLang="en-US" sz="2400" b="1" dirty="0">
              <a:latin typeface="Georgia" panose="02040502050405020303" pitchFamily="18" charset="0"/>
            </a:endParaRPr>
          </a:p>
          <a:p>
            <a:pPr marL="0" indent="0">
              <a:buFontTx/>
              <a:buNone/>
              <a:defRPr/>
            </a:pPr>
            <a:r>
              <a:rPr lang="it-IT" altLang="en-US" sz="2400" b="1" dirty="0">
                <a:latin typeface="Georgia" panose="02040502050405020303" pitchFamily="18" charset="0"/>
              </a:rPr>
              <a:t>Coordinatore</a:t>
            </a:r>
            <a:r>
              <a:rPr lang="it-IT" altLang="en-US" sz="2400" dirty="0">
                <a:latin typeface="Georgia" panose="02040502050405020303" pitchFamily="18" charset="0"/>
              </a:rPr>
              <a:t>: Roberto Cellini, </a:t>
            </a:r>
            <a:r>
              <a:rPr lang="it-IT" sz="2400" dirty="0">
                <a:latin typeface="Georgia" panose="02040502050405020303" pitchFamily="18" charset="0"/>
              </a:rPr>
              <a:t>Università di Catania</a:t>
            </a:r>
          </a:p>
          <a:p>
            <a:pPr marL="0" indent="0">
              <a:buNone/>
            </a:pPr>
            <a:endParaRPr lang="it-IT" sz="1200" dirty="0"/>
          </a:p>
          <a:p>
            <a:pPr marL="0" indent="0">
              <a:buNone/>
            </a:pPr>
            <a:endParaRPr lang="it-IT" sz="1200" dirty="0"/>
          </a:p>
          <a:p>
            <a:pPr marL="0" indent="0">
              <a:buNone/>
              <a:tabLst>
                <a:tab pos="1636713" algn="l"/>
              </a:tabLst>
            </a:pPr>
            <a:r>
              <a:rPr lang="it-IT" sz="2600" b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22 associazioni di field: </a:t>
            </a:r>
            <a:br>
              <a:rPr lang="it-IT" sz="2600" b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cs typeface="Arial" panose="020B0604020202020204" pitchFamily="34" charset="0"/>
              </a:rPr>
            </a:br>
            <a:br>
              <a:rPr lang="it-IT" sz="2600" b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cs typeface="Arial" panose="020B0604020202020204" pitchFamily="34" charset="0"/>
              </a:rPr>
            </a:br>
            <a:r>
              <a:rPr lang="it-IT" sz="2600" dirty="0">
                <a:latin typeface="Georgia" panose="02040502050405020303" pitchFamily="18" charset="0"/>
                <a:cs typeface="Arial" panose="020B0604020202020204" pitchFamily="34" charset="0"/>
              </a:rPr>
              <a:t>AEC, AIEAA, AIEE, AIEL, AIES, AISRE, AISSEC, AMASES, </a:t>
            </a:r>
            <a:r>
              <a:rPr lang="it-IT" sz="2600" dirty="0" err="1">
                <a:latin typeface="Georgia" panose="02040502050405020303" pitchFamily="18" charset="0"/>
                <a:cs typeface="Arial" panose="020B0604020202020204" pitchFamily="34" charset="0"/>
              </a:rPr>
              <a:t>ARiSE</a:t>
            </a:r>
            <a:r>
              <a:rPr lang="it-IT" sz="2600" dirty="0">
                <a:latin typeface="Georgia" panose="02040502050405020303" pitchFamily="18" charset="0"/>
                <a:cs typeface="Arial" panose="020B0604020202020204" pitchFamily="34" charset="0"/>
              </a:rPr>
              <a:t>, ASE, EACES, EFI, EPS, IAERE, IT&amp;FA, </a:t>
            </a:r>
            <a:r>
              <a:rPr lang="it-IT" sz="2600" dirty="0" err="1">
                <a:latin typeface="Georgia" panose="02040502050405020303" pitchFamily="18" charset="0"/>
                <a:cs typeface="Arial" panose="020B0604020202020204" pitchFamily="34" charset="0"/>
              </a:rPr>
              <a:t>SIdE</a:t>
            </a:r>
            <a:r>
              <a:rPr lang="it-IT" sz="2600" dirty="0">
                <a:latin typeface="Georgia" panose="02040502050405020303" pitchFamily="18" charset="0"/>
                <a:cs typeface="Arial" panose="020B0604020202020204" pitchFamily="34" charset="0"/>
              </a:rPr>
              <a:t>, SIDE, SIEP, SIEPI, SIET, SITES, STOREP</a:t>
            </a:r>
          </a:p>
          <a:p>
            <a:pPr marL="0" indent="0">
              <a:buNone/>
              <a:tabLst>
                <a:tab pos="1636713" algn="l"/>
              </a:tabLst>
            </a:pPr>
            <a:endParaRPr lang="it-IT" sz="1800" dirty="0"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marL="0" indent="0">
              <a:buNone/>
              <a:tabLst>
                <a:tab pos="1636713" algn="l"/>
              </a:tabLst>
            </a:pPr>
            <a:endParaRPr lang="it-IT" sz="2400" dirty="0">
              <a:latin typeface="Georgia" panose="02040502050405020303" pitchFamily="18" charset="0"/>
            </a:endParaRPr>
          </a:p>
        </p:txBody>
      </p:sp>
      <p:pic>
        <p:nvPicPr>
          <p:cNvPr id="11268" name="Picture 5" descr="Logo S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7950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1958350"/>
      </p:ext>
    </p:extLst>
  </p:cSld>
  <p:clrMapOvr>
    <a:masterClrMapping/>
  </p:clrMapOvr>
  <p:transition spd="slow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olo 1"/>
          <p:cNvSpPr>
            <a:spLocks noGrp="1" noChangeArrowheads="1"/>
          </p:cNvSpPr>
          <p:nvPr>
            <p:ph type="title"/>
          </p:nvPr>
        </p:nvSpPr>
        <p:spPr>
          <a:xfrm>
            <a:off x="1042988" y="115888"/>
            <a:ext cx="8101012" cy="1630362"/>
          </a:xfrm>
        </p:spPr>
        <p:txBody>
          <a:bodyPr/>
          <a:lstStyle/>
          <a:p>
            <a:pPr>
              <a:spcBef>
                <a:spcPts val="825"/>
              </a:spcBef>
              <a:spcAft>
                <a:spcPts val="825"/>
              </a:spcAft>
            </a:pPr>
            <a:r>
              <a:rPr lang="it-IT" altLang="en-US" sz="2800" b="1" dirty="0">
                <a:solidFill>
                  <a:srgbClr val="336699"/>
                </a:solidFill>
                <a:latin typeface="Georgia" panose="02040502050405020303" pitchFamily="18" charset="0"/>
              </a:rPr>
              <a:t>Consulta per le Associazioni di Area Economica (CASA-</a:t>
            </a:r>
            <a:r>
              <a:rPr lang="it-IT" altLang="en-US" sz="2800" b="1" dirty="0" err="1">
                <a:solidFill>
                  <a:srgbClr val="336699"/>
                </a:solidFill>
                <a:latin typeface="Georgia" panose="02040502050405020303" pitchFamily="18" charset="0"/>
              </a:rPr>
              <a:t>Econ</a:t>
            </a:r>
            <a:r>
              <a:rPr lang="it-IT" altLang="en-US" sz="2800" b="1" dirty="0">
                <a:solidFill>
                  <a:srgbClr val="336699"/>
                </a:solidFill>
                <a:latin typeface="Georgia" panose="02040502050405020303" pitchFamily="18" charset="0"/>
              </a:rPr>
              <a:t>)</a:t>
            </a:r>
            <a:br>
              <a:rPr lang="en-GB" altLang="en-US" b="1" dirty="0">
                <a:solidFill>
                  <a:srgbClr val="0070C0"/>
                </a:solidFill>
                <a:latin typeface="Georgia" panose="02040502050405020303" pitchFamily="18" charset="0"/>
              </a:rPr>
            </a:br>
            <a:endParaRPr lang="en-GB" altLang="en-US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p:sp>
        <p:nvSpPr>
          <p:cNvPr id="11267" name="Segnaposto contenuto 2"/>
          <p:cNvSpPr>
            <a:spLocks noGrp="1" noChangeArrowheads="1"/>
          </p:cNvSpPr>
          <p:nvPr>
            <p:ph idx="1"/>
          </p:nvPr>
        </p:nvSpPr>
        <p:spPr>
          <a:xfrm>
            <a:off x="228600" y="990600"/>
            <a:ext cx="8915400" cy="5486400"/>
          </a:xfrm>
        </p:spPr>
        <p:txBody>
          <a:bodyPr/>
          <a:lstStyle/>
          <a:p>
            <a:pPr marL="0" indent="0">
              <a:buNone/>
            </a:pPr>
            <a:endParaRPr lang="it-IT" sz="1600" dirty="0">
              <a:latin typeface="Georgia" panose="02040502050405020303" pitchFamily="18" charset="0"/>
              <a:cs typeface="+mj-cs"/>
            </a:endParaRPr>
          </a:p>
          <a:p>
            <a:pPr marL="0" indent="0" algn="just">
              <a:buNone/>
            </a:pPr>
            <a:r>
              <a:rPr lang="it-IT" sz="1800" dirty="0">
                <a:latin typeface="Georgia" panose="02040502050405020303" pitchFamily="18" charset="0"/>
              </a:rPr>
              <a:t>Si sono tenute (telematicamente) quattro riunioni formali e collegiali (oltre gli incontri e le interazioni informali tra le associazioni), sostanzialmente per:</a:t>
            </a:r>
          </a:p>
          <a:p>
            <a:pPr algn="just">
              <a:buFontTx/>
              <a:buChar char="-"/>
            </a:pPr>
            <a:r>
              <a:rPr lang="it-IT" sz="1800" dirty="0">
                <a:latin typeface="Georgia" panose="02040502050405020303" pitchFamily="18" charset="0"/>
              </a:rPr>
              <a:t>Monitoraggio e interventi sulla revisione (operata dal CUN) delle descrizioni dei contenuti dei settori-scientifico-disciplinari</a:t>
            </a:r>
          </a:p>
          <a:p>
            <a:pPr algn="just">
              <a:buFontTx/>
              <a:buChar char="-"/>
            </a:pPr>
            <a:r>
              <a:rPr lang="it-IT" sz="1800" dirty="0">
                <a:latin typeface="Georgia" panose="02040502050405020303" pitchFamily="18" charset="0"/>
              </a:rPr>
              <a:t>Monitoraggio e interventi sulla definizione e descrizione (operata dal CUN) dei contenuti degli </a:t>
            </a:r>
            <a:r>
              <a:rPr lang="it-IT" sz="1800" dirty="0" err="1">
                <a:latin typeface="Georgia" panose="02040502050405020303" pitchFamily="18" charset="0"/>
              </a:rPr>
              <a:t>attivandi</a:t>
            </a:r>
            <a:r>
              <a:rPr lang="it-IT" sz="1800" dirty="0">
                <a:latin typeface="Georgia" panose="02040502050405020303" pitchFamily="18" charset="0"/>
              </a:rPr>
              <a:t> gruppi scientifico-disciplinari (con relativa definizione, poi rivelatasi irrilevante, delle parole chiave)</a:t>
            </a:r>
          </a:p>
          <a:p>
            <a:pPr algn="just">
              <a:buFontTx/>
              <a:buChar char="-"/>
            </a:pPr>
            <a:r>
              <a:rPr lang="it-IT" sz="1800" dirty="0">
                <a:latin typeface="Georgia" panose="02040502050405020303" pitchFamily="18" charset="0"/>
              </a:rPr>
              <a:t>Informazioni e confronto o con i rappresentanti di area 13 del CUN (sia nella composizione del collegio antecedente le elezioni di marzo-aprile scorsi, sia nella composizione attuale)</a:t>
            </a:r>
          </a:p>
          <a:p>
            <a:pPr algn="just">
              <a:buFontTx/>
              <a:buChar char="-"/>
            </a:pPr>
            <a:r>
              <a:rPr lang="it-IT" sz="1800" dirty="0">
                <a:latin typeface="Georgia" panose="02040502050405020303" pitchFamily="18" charset="0"/>
              </a:rPr>
              <a:t>Attività di coordinamento e informazione, in occasione delle elezioni per il rinnovo dei rappresentanti di area 13 al CUN</a:t>
            </a:r>
          </a:p>
          <a:p>
            <a:pPr algn="just">
              <a:buFontTx/>
              <a:buChar char="-"/>
            </a:pPr>
            <a:r>
              <a:rPr lang="it-IT" sz="1800" dirty="0">
                <a:latin typeface="Georgia" panose="02040502050405020303" pitchFamily="18" charset="0"/>
              </a:rPr>
              <a:t>Contributo alla realizzazione della Giornata di studio «L’economia italiana negli anni 2020: Strutture produttive e disuguaglianze» tenuta presso l’Accademia dei Lincei il 12 giungo 2023</a:t>
            </a:r>
          </a:p>
          <a:p>
            <a:pPr algn="just">
              <a:buFontTx/>
              <a:buChar char="-"/>
            </a:pPr>
            <a:r>
              <a:rPr lang="it-IT" sz="1800" dirty="0">
                <a:latin typeface="Georgia" panose="02040502050405020303" pitchFamily="18" charset="0"/>
              </a:rPr>
              <a:t>Promozione di partecipazione «incrociata» a riunioni scientifiche di diverse associazioni</a:t>
            </a:r>
          </a:p>
        </p:txBody>
      </p:sp>
      <p:pic>
        <p:nvPicPr>
          <p:cNvPr id="11268" name="Picture 5" descr="Logo S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700"/>
            <a:ext cx="107950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3628826"/>
      </p:ext>
    </p:extLst>
  </p:cSld>
  <p:clrMapOvr>
    <a:masterClrMapping/>
  </p:clrMapOvr>
  <p:transition spd="slow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>
            <a:spLocks noGrp="1"/>
          </p:cNvSpPr>
          <p:nvPr>
            <p:ph type="body" idx="1"/>
          </p:nvPr>
        </p:nvSpPr>
        <p:spPr>
          <a:xfrm>
            <a:off x="301624" y="1527175"/>
            <a:ext cx="8504240" cy="4572000"/>
          </a:xfrm>
          <a:prstGeom prst="rect">
            <a:avLst/>
          </a:prstGeom>
        </p:spPr>
        <p:txBody>
          <a:bodyPr/>
          <a:lstStyle/>
          <a:p>
            <a:endParaRPr dirty="0"/>
          </a:p>
          <a:p>
            <a:pPr algn="ctr">
              <a:buSzTx/>
              <a:buNone/>
              <a:defRPr sz="3500"/>
            </a:pPr>
            <a:endParaRPr dirty="0"/>
          </a:p>
          <a:p>
            <a:pPr algn="ctr">
              <a:buSzTx/>
              <a:buNone/>
              <a:defRPr sz="3500"/>
            </a:pPr>
            <a:endParaRPr dirty="0"/>
          </a:p>
          <a:p>
            <a:pPr algn="ctr">
              <a:spcBef>
                <a:spcPts val="1100"/>
              </a:spcBef>
              <a:buSzTx/>
              <a:buNone/>
              <a:defRPr sz="4800" i="1">
                <a:solidFill>
                  <a:srgbClr val="0070C0"/>
                </a:solidFill>
              </a:defRPr>
            </a:pPr>
            <a:r>
              <a:rPr dirty="0"/>
              <a:t>It</a:t>
            </a:r>
            <a:r>
              <a:rPr dirty="0">
                <a:solidFill>
                  <a:srgbClr val="000000"/>
                </a:solidFill>
              </a:rPr>
              <a:t>alian </a:t>
            </a:r>
            <a:r>
              <a:rPr dirty="0"/>
              <a:t>E</a:t>
            </a:r>
            <a:r>
              <a:rPr dirty="0">
                <a:solidFill>
                  <a:srgbClr val="000000"/>
                </a:solidFill>
              </a:rPr>
              <a:t>conomic </a:t>
            </a:r>
            <a:r>
              <a:rPr dirty="0"/>
              <a:t>J</a:t>
            </a:r>
            <a:r>
              <a:rPr dirty="0">
                <a:solidFill>
                  <a:srgbClr val="000000"/>
                </a:solidFill>
              </a:rPr>
              <a:t>ournal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olo 1">
            <a:extLst>
              <a:ext uri="{FF2B5EF4-FFF2-40B4-BE49-F238E27FC236}">
                <a16:creationId xmlns:a16="http://schemas.microsoft.com/office/drawing/2014/main" id="{690A46D4-C894-1EF4-3518-2830ED6045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2162174"/>
            <a:ext cx="7924800" cy="4543426"/>
          </a:xfrm>
        </p:spPr>
        <p:txBody>
          <a:bodyPr/>
          <a:lstStyle/>
          <a:p>
            <a:pPr eaLnBrk="1"/>
            <a:br>
              <a:rPr lang="en-US" altLang="it-IT" sz="2000" b="1" dirty="0">
                <a:solidFill>
                  <a:srgbClr val="244583"/>
                </a:solidFill>
                <a:latin typeface="Georgia" panose="02040502050405020303" pitchFamily="18" charset="0"/>
              </a:rPr>
            </a:br>
            <a:br>
              <a:rPr lang="en-US" altLang="it-IT" sz="2000" b="1" dirty="0">
                <a:solidFill>
                  <a:srgbClr val="3668C4"/>
                </a:solidFill>
                <a:latin typeface="Georgia" panose="02040502050405020303" pitchFamily="18" charset="0"/>
              </a:rPr>
            </a:br>
            <a:br>
              <a:rPr lang="en-US" altLang="it-IT" sz="2000" b="1" dirty="0">
                <a:solidFill>
                  <a:srgbClr val="3668C4"/>
                </a:solidFill>
                <a:latin typeface="Georgia" panose="02040502050405020303" pitchFamily="18" charset="0"/>
              </a:rPr>
            </a:br>
            <a:br>
              <a:rPr lang="en-US" altLang="it-IT" sz="2000" b="1" dirty="0">
                <a:solidFill>
                  <a:srgbClr val="3668C4"/>
                </a:solidFill>
                <a:latin typeface="Georgia" panose="02040502050405020303" pitchFamily="18" charset="0"/>
              </a:rPr>
            </a:br>
            <a:br>
              <a:rPr lang="en-US" altLang="it-IT" sz="2000" b="1" dirty="0">
                <a:solidFill>
                  <a:srgbClr val="3668C4"/>
                </a:solidFill>
                <a:latin typeface="Georgia" panose="02040502050405020303" pitchFamily="18" charset="0"/>
              </a:rPr>
            </a:br>
            <a:br>
              <a:rPr lang="en-US" altLang="it-IT" sz="2000" b="1" dirty="0">
                <a:solidFill>
                  <a:srgbClr val="3668C4"/>
                </a:solidFill>
                <a:latin typeface="Georgia" panose="02040502050405020303" pitchFamily="18" charset="0"/>
              </a:rPr>
            </a:br>
            <a:br>
              <a:rPr lang="en-US" altLang="it-IT" sz="2000" b="1" dirty="0">
                <a:latin typeface="Georgia" panose="02040502050405020303" pitchFamily="18" charset="0"/>
              </a:rPr>
            </a:br>
            <a:br>
              <a:rPr lang="en-US" altLang="it-IT" sz="2000" b="1" dirty="0">
                <a:latin typeface="Georgia" panose="02040502050405020303" pitchFamily="18" charset="0"/>
              </a:rPr>
            </a:br>
            <a:r>
              <a:rPr lang="en-US" altLang="it-IT" sz="3200" b="1" dirty="0">
                <a:solidFill>
                  <a:srgbClr val="244583"/>
                </a:solidFill>
                <a:latin typeface="Georgia" panose="02040502050405020303" pitchFamily="18" charset="0"/>
              </a:rPr>
              <a:t> </a:t>
            </a:r>
            <a:br>
              <a:rPr lang="en-US" altLang="it-IT" sz="3200" b="1" dirty="0">
                <a:solidFill>
                  <a:srgbClr val="244583"/>
                </a:solidFill>
                <a:latin typeface="Georgia" panose="02040502050405020303" pitchFamily="18" charset="0"/>
              </a:rPr>
            </a:br>
            <a:br>
              <a:rPr lang="en-US" altLang="it-IT" sz="3200" b="1" dirty="0">
                <a:solidFill>
                  <a:srgbClr val="244583"/>
                </a:solidFill>
                <a:latin typeface="Georgia" panose="02040502050405020303" pitchFamily="18" charset="0"/>
              </a:rPr>
            </a:br>
            <a:r>
              <a:rPr lang="en-US" altLang="it-IT" sz="3200" b="1" dirty="0" err="1">
                <a:solidFill>
                  <a:srgbClr val="244583"/>
                </a:solidFill>
                <a:latin typeface="Georgia" panose="02040502050405020303" pitchFamily="18" charset="0"/>
              </a:rPr>
              <a:t>Attività</a:t>
            </a:r>
            <a:r>
              <a:rPr lang="en-US" altLang="it-IT" sz="3200" b="1" dirty="0">
                <a:solidFill>
                  <a:srgbClr val="244583"/>
                </a:solidFill>
                <a:latin typeface="Georgia" panose="02040502050405020303" pitchFamily="18" charset="0"/>
              </a:rPr>
              <a:t> 2022/2023</a:t>
            </a:r>
            <a:br>
              <a:rPr lang="en-US" altLang="it-IT" sz="3200" b="1" dirty="0">
                <a:solidFill>
                  <a:srgbClr val="244583"/>
                </a:solidFill>
                <a:latin typeface="Georgia" panose="02040502050405020303" pitchFamily="18" charset="0"/>
              </a:rPr>
            </a:br>
            <a:br>
              <a:rPr lang="en-US" altLang="it-IT" sz="3200" b="1" dirty="0">
                <a:solidFill>
                  <a:srgbClr val="244583"/>
                </a:solidFill>
                <a:latin typeface="Georgia" panose="02040502050405020303" pitchFamily="18" charset="0"/>
              </a:rPr>
            </a:br>
            <a:r>
              <a:rPr lang="en-US" altLang="it-IT" sz="3200" dirty="0" err="1">
                <a:solidFill>
                  <a:srgbClr val="244583"/>
                </a:solidFill>
                <a:latin typeface="Georgia" panose="02040502050405020303" pitchFamily="18" charset="0"/>
              </a:rPr>
              <a:t>Attività</a:t>
            </a:r>
            <a:r>
              <a:rPr lang="en-US" altLang="it-IT" sz="3200" dirty="0">
                <a:solidFill>
                  <a:srgbClr val="244583"/>
                </a:solidFill>
                <a:latin typeface="Georgia" panose="02040502050405020303" pitchFamily="18" charset="0"/>
              </a:rPr>
              <a:t> di </a:t>
            </a:r>
            <a:r>
              <a:rPr lang="en-US" altLang="it-IT" sz="3200" dirty="0" err="1">
                <a:solidFill>
                  <a:srgbClr val="244583"/>
                </a:solidFill>
                <a:latin typeface="Georgia" panose="02040502050405020303" pitchFamily="18" charset="0"/>
              </a:rPr>
              <a:t>servizio</a:t>
            </a:r>
            <a:r>
              <a:rPr lang="en-US" altLang="it-IT" sz="3200" dirty="0">
                <a:solidFill>
                  <a:srgbClr val="244583"/>
                </a:solidFill>
                <a:latin typeface="Georgia" panose="02040502050405020303" pitchFamily="18" charset="0"/>
              </a:rPr>
              <a:t> </a:t>
            </a:r>
            <a:r>
              <a:rPr lang="en-US" altLang="it-IT" sz="3200" dirty="0" err="1">
                <a:solidFill>
                  <a:srgbClr val="244583"/>
                </a:solidFill>
                <a:latin typeface="Georgia" panose="02040502050405020303" pitchFamily="18" charset="0"/>
              </a:rPr>
              <a:t>alla</a:t>
            </a:r>
            <a:r>
              <a:rPr lang="en-US" altLang="it-IT" sz="3200" dirty="0">
                <a:solidFill>
                  <a:srgbClr val="244583"/>
                </a:solidFill>
                <a:latin typeface="Georgia" panose="02040502050405020303" pitchFamily="18" charset="0"/>
              </a:rPr>
              <a:t> </a:t>
            </a:r>
            <a:r>
              <a:rPr lang="en-US" altLang="it-IT" sz="3200" dirty="0" err="1">
                <a:solidFill>
                  <a:srgbClr val="244583"/>
                </a:solidFill>
                <a:latin typeface="Georgia" panose="02040502050405020303" pitchFamily="18" charset="0"/>
              </a:rPr>
              <a:t>comunità</a:t>
            </a:r>
            <a:r>
              <a:rPr lang="en-US" altLang="it-IT" sz="3200" dirty="0">
                <a:solidFill>
                  <a:srgbClr val="244583"/>
                </a:solidFill>
                <a:latin typeface="Georgia" panose="02040502050405020303" pitchFamily="18" charset="0"/>
              </a:rPr>
              <a:t> </a:t>
            </a:r>
            <a:r>
              <a:rPr lang="en-US" altLang="it-IT" sz="3200" dirty="0" err="1">
                <a:solidFill>
                  <a:srgbClr val="244583"/>
                </a:solidFill>
                <a:latin typeface="Georgia" panose="02040502050405020303" pitchFamily="18" charset="0"/>
              </a:rPr>
              <a:t>scientifica</a:t>
            </a:r>
            <a:br>
              <a:rPr lang="en-US" altLang="it-IT" sz="3200" dirty="0">
                <a:solidFill>
                  <a:srgbClr val="244583"/>
                </a:solidFill>
                <a:latin typeface="Georgia" panose="02040502050405020303" pitchFamily="18" charset="0"/>
              </a:rPr>
            </a:br>
            <a:br>
              <a:rPr lang="en-US" altLang="it-IT" sz="3200" b="1" dirty="0">
                <a:solidFill>
                  <a:srgbClr val="244583"/>
                </a:solidFill>
                <a:latin typeface="Georgia" panose="02040502050405020303" pitchFamily="18" charset="0"/>
              </a:rPr>
            </a:br>
            <a:r>
              <a:rPr lang="en-US" altLang="it-IT" sz="3200" dirty="0" err="1">
                <a:solidFill>
                  <a:srgbClr val="244583"/>
                </a:solidFill>
                <a:latin typeface="Georgia" panose="02040502050405020303" pitchFamily="18" charset="0"/>
              </a:rPr>
              <a:t>Attività</a:t>
            </a:r>
            <a:r>
              <a:rPr lang="en-US" altLang="it-IT" sz="3200" dirty="0">
                <a:solidFill>
                  <a:srgbClr val="244583"/>
                </a:solidFill>
                <a:latin typeface="Georgia" panose="02040502050405020303" pitchFamily="18" charset="0"/>
              </a:rPr>
              <a:t> </a:t>
            </a:r>
            <a:r>
              <a:rPr lang="en-US" altLang="it-IT" sz="3200" dirty="0" err="1">
                <a:solidFill>
                  <a:srgbClr val="244583"/>
                </a:solidFill>
                <a:latin typeface="Georgia" panose="02040502050405020303" pitchFamily="18" charset="0"/>
              </a:rPr>
              <a:t>istituzionali</a:t>
            </a:r>
            <a:r>
              <a:rPr lang="en-US" altLang="it-IT" sz="3200" dirty="0">
                <a:solidFill>
                  <a:srgbClr val="244583"/>
                </a:solidFill>
                <a:latin typeface="Georgia" panose="02040502050405020303" pitchFamily="18" charset="0"/>
              </a:rPr>
              <a:t> </a:t>
            </a:r>
            <a:r>
              <a:rPr lang="en-US" altLang="it-IT" sz="3200" dirty="0" err="1">
                <a:solidFill>
                  <a:srgbClr val="244583"/>
                </a:solidFill>
                <a:latin typeface="Georgia" panose="02040502050405020303" pitchFamily="18" charset="0"/>
              </a:rPr>
              <a:t>sulle</a:t>
            </a:r>
            <a:r>
              <a:rPr lang="en-US" altLang="it-IT" sz="3200" dirty="0">
                <a:solidFill>
                  <a:srgbClr val="244583"/>
                </a:solidFill>
                <a:latin typeface="Georgia" panose="02040502050405020303" pitchFamily="18" charset="0"/>
              </a:rPr>
              <a:t> </a:t>
            </a:r>
            <a:r>
              <a:rPr lang="en-US" altLang="it-IT" sz="3200" dirty="0" err="1">
                <a:solidFill>
                  <a:srgbClr val="244583"/>
                </a:solidFill>
                <a:latin typeface="Georgia" panose="02040502050405020303" pitchFamily="18" charset="0"/>
              </a:rPr>
              <a:t>politiche</a:t>
            </a:r>
            <a:r>
              <a:rPr lang="en-US" altLang="it-IT" sz="3200" dirty="0">
                <a:solidFill>
                  <a:srgbClr val="244583"/>
                </a:solidFill>
                <a:latin typeface="Georgia" panose="02040502050405020303" pitchFamily="18" charset="0"/>
              </a:rPr>
              <a:t> per </a:t>
            </a:r>
            <a:r>
              <a:rPr lang="en-US" altLang="it-IT" sz="3200" dirty="0" err="1">
                <a:solidFill>
                  <a:srgbClr val="244583"/>
                </a:solidFill>
                <a:latin typeface="Georgia" panose="02040502050405020303" pitchFamily="18" charset="0"/>
              </a:rPr>
              <a:t>l’università</a:t>
            </a:r>
            <a:r>
              <a:rPr lang="en-US" altLang="it-IT" sz="3200" dirty="0">
                <a:solidFill>
                  <a:srgbClr val="244583"/>
                </a:solidFill>
                <a:latin typeface="Georgia" panose="02040502050405020303" pitchFamily="18" charset="0"/>
              </a:rPr>
              <a:t> e la </a:t>
            </a:r>
            <a:r>
              <a:rPr lang="en-US" altLang="it-IT" sz="3200" dirty="0" err="1">
                <a:solidFill>
                  <a:srgbClr val="244583"/>
                </a:solidFill>
                <a:latin typeface="Georgia" panose="02040502050405020303" pitchFamily="18" charset="0"/>
              </a:rPr>
              <a:t>ricerca</a:t>
            </a:r>
            <a:br>
              <a:rPr lang="en-US" altLang="it-IT" sz="3200" dirty="0">
                <a:solidFill>
                  <a:srgbClr val="244583"/>
                </a:solidFill>
                <a:latin typeface="Georgia" panose="02040502050405020303" pitchFamily="18" charset="0"/>
              </a:rPr>
            </a:br>
            <a:br>
              <a:rPr lang="en-US" altLang="it-IT" sz="3200" dirty="0">
                <a:solidFill>
                  <a:srgbClr val="244583"/>
                </a:solidFill>
                <a:latin typeface="Georgia" panose="02040502050405020303" pitchFamily="18" charset="0"/>
              </a:rPr>
            </a:br>
            <a:r>
              <a:rPr lang="en-US" altLang="it-IT" sz="3200" dirty="0" err="1">
                <a:solidFill>
                  <a:srgbClr val="244583"/>
                </a:solidFill>
                <a:latin typeface="Georgia" panose="02040502050405020303" pitchFamily="18" charset="0"/>
              </a:rPr>
              <a:t>Attività</a:t>
            </a:r>
            <a:r>
              <a:rPr lang="en-US" altLang="it-IT" sz="3200" dirty="0">
                <a:solidFill>
                  <a:srgbClr val="244583"/>
                </a:solidFill>
                <a:latin typeface="Georgia" panose="02040502050405020303" pitchFamily="18" charset="0"/>
              </a:rPr>
              <a:t> di </a:t>
            </a:r>
            <a:r>
              <a:rPr lang="en-US" altLang="it-IT" sz="3200" dirty="0" err="1">
                <a:solidFill>
                  <a:srgbClr val="244583"/>
                </a:solidFill>
                <a:latin typeface="Georgia" panose="02040502050405020303" pitchFamily="18" charset="0"/>
              </a:rPr>
              <a:t>promozione</a:t>
            </a:r>
            <a:r>
              <a:rPr lang="en-US" altLang="it-IT" sz="3200" dirty="0">
                <a:solidFill>
                  <a:srgbClr val="244583"/>
                </a:solidFill>
                <a:latin typeface="Georgia" panose="02040502050405020303" pitchFamily="18" charset="0"/>
              </a:rPr>
              <a:t> </a:t>
            </a:r>
            <a:r>
              <a:rPr lang="en-US" altLang="it-IT" sz="3200" dirty="0" err="1">
                <a:solidFill>
                  <a:srgbClr val="244583"/>
                </a:solidFill>
                <a:latin typeface="Georgia" panose="02040502050405020303" pitchFamily="18" charset="0"/>
              </a:rPr>
              <a:t>della</a:t>
            </a:r>
            <a:r>
              <a:rPr lang="en-US" altLang="it-IT" sz="3200" dirty="0">
                <a:solidFill>
                  <a:srgbClr val="244583"/>
                </a:solidFill>
                <a:latin typeface="Georgia" panose="02040502050405020303" pitchFamily="18" charset="0"/>
              </a:rPr>
              <a:t> </a:t>
            </a:r>
            <a:r>
              <a:rPr lang="en-US" altLang="it-IT" sz="3200" dirty="0" err="1">
                <a:solidFill>
                  <a:srgbClr val="244583"/>
                </a:solidFill>
                <a:latin typeface="Georgia" panose="02040502050405020303" pitchFamily="18" charset="0"/>
              </a:rPr>
              <a:t>ricerca</a:t>
            </a:r>
            <a:r>
              <a:rPr lang="en-US" altLang="it-IT" sz="3200" dirty="0">
                <a:solidFill>
                  <a:srgbClr val="244583"/>
                </a:solidFill>
                <a:latin typeface="Georgia" panose="02040502050405020303" pitchFamily="18" charset="0"/>
              </a:rPr>
              <a:t> </a:t>
            </a:r>
            <a:r>
              <a:rPr lang="en-US" altLang="it-IT" sz="3200" dirty="0" err="1">
                <a:solidFill>
                  <a:srgbClr val="244583"/>
                </a:solidFill>
                <a:latin typeface="Georgia" panose="02040502050405020303" pitchFamily="18" charset="0"/>
              </a:rPr>
              <a:t>economica</a:t>
            </a:r>
            <a:br>
              <a:rPr lang="en-US" altLang="it-IT" sz="2000" b="1" dirty="0">
                <a:latin typeface="Georgia" panose="02040502050405020303" pitchFamily="18" charset="0"/>
              </a:rPr>
            </a:br>
            <a:endParaRPr lang="it-IT" altLang="it-IT" sz="2000" i="1" u="sng" dirty="0">
              <a:solidFill>
                <a:schemeClr val="hlink"/>
              </a:solidFill>
              <a:latin typeface="Georgia" panose="02040502050405020303" pitchFamily="18" charset="0"/>
            </a:endParaRPr>
          </a:p>
        </p:txBody>
      </p:sp>
      <p:sp>
        <p:nvSpPr>
          <p:cNvPr id="18434" name="Titolo 1">
            <a:extLst>
              <a:ext uri="{FF2B5EF4-FFF2-40B4-BE49-F238E27FC236}">
                <a16:creationId xmlns:a16="http://schemas.microsoft.com/office/drawing/2014/main" id="{022C8269-A213-6BD7-5360-55A208747C72}"/>
              </a:ext>
            </a:extLst>
          </p:cNvPr>
          <p:cNvSpPr txBox="1">
            <a:spLocks/>
          </p:cNvSpPr>
          <p:nvPr/>
        </p:nvSpPr>
        <p:spPr bwMode="auto">
          <a:xfrm>
            <a:off x="990600" y="381000"/>
            <a:ext cx="8534400" cy="714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it-IT" altLang="it-IT" sz="4200" b="0" i="0" u="none" strike="noStrike" kern="1200" cap="none" spc="0" normalizeH="0" baseline="0" noProof="0" dirty="0">
                <a:ln>
                  <a:noFill/>
                </a:ln>
                <a:solidFill>
                  <a:srgbClr val="BBE0E3"/>
                </a:solidFill>
                <a:effectLst/>
                <a:uLnTx/>
                <a:uFillTx/>
                <a:latin typeface="Georgia" panose="02040502050405020303" pitchFamily="18" charset="0"/>
                <a:ea typeface="MS PGothic" panose="020B0600070205080204" pitchFamily="34" charset="-128"/>
                <a:cs typeface="Arial"/>
              </a:rPr>
            </a:br>
            <a:r>
              <a:rPr kumimoji="0" lang="it-IT" altLang="it-IT" sz="4200" b="0" i="1" u="none" strike="noStrike" kern="1200" cap="none" spc="0" normalizeH="0" baseline="0" noProof="0" dirty="0">
                <a:ln>
                  <a:noFill/>
                </a:ln>
                <a:solidFill>
                  <a:srgbClr val="244583"/>
                </a:solidFill>
                <a:effectLst/>
                <a:uLnTx/>
                <a:uFillTx/>
                <a:latin typeface="Georgia" panose="02040502050405020303" pitchFamily="18" charset="0"/>
                <a:ea typeface="MS PGothic" panose="020B0600070205080204" pitchFamily="34" charset="-128"/>
                <a:cs typeface="Arial"/>
              </a:rPr>
              <a:t>  </a:t>
            </a:r>
            <a:br>
              <a:rPr kumimoji="0" lang="it-IT" altLang="it-IT" sz="4200" b="0" i="1" u="none" strike="noStrike" kern="1200" cap="none" spc="0" normalizeH="0" baseline="0" noProof="0" dirty="0">
                <a:ln>
                  <a:noFill/>
                </a:ln>
                <a:solidFill>
                  <a:srgbClr val="244583"/>
                </a:solidFill>
                <a:effectLst/>
                <a:uLnTx/>
                <a:uFillTx/>
                <a:latin typeface="Georgia" panose="02040502050405020303" pitchFamily="18" charset="0"/>
                <a:ea typeface="MS PGothic" panose="020B0600070205080204" pitchFamily="34" charset="-128"/>
                <a:cs typeface="Arial"/>
              </a:rPr>
            </a:br>
            <a:r>
              <a:rPr kumimoji="0" lang="it-IT" altLang="it-IT" sz="3000" b="0" i="1" u="none" strike="noStrike" kern="1200" cap="none" spc="0" normalizeH="0" baseline="0" noProof="0" dirty="0">
                <a:ln>
                  <a:noFill/>
                </a:ln>
                <a:solidFill>
                  <a:srgbClr val="244583"/>
                </a:solidFill>
                <a:effectLst/>
                <a:uLnTx/>
                <a:uFillTx/>
                <a:latin typeface="Georgia" panose="02040502050405020303" pitchFamily="18" charset="0"/>
                <a:ea typeface="MS PGothic" panose="020B0600070205080204" pitchFamily="34" charset="-128"/>
                <a:cs typeface="Arial"/>
              </a:rPr>
              <a:t>SOCIETA’</a:t>
            </a:r>
            <a:r>
              <a:rPr kumimoji="0" lang="it-IT" altLang="ja-JP" sz="3000" b="0" i="1" u="none" strike="noStrike" kern="1200" cap="none" spc="0" normalizeH="0" baseline="0" noProof="0" dirty="0">
                <a:ln>
                  <a:noFill/>
                </a:ln>
                <a:solidFill>
                  <a:srgbClr val="244583"/>
                </a:solidFill>
                <a:effectLst/>
                <a:uLnTx/>
                <a:uFillTx/>
                <a:latin typeface="Georgia" panose="02040502050405020303" pitchFamily="18" charset="0"/>
                <a:ea typeface="MS PGothic" panose="020B0600070205080204" pitchFamily="34" charset="-128"/>
                <a:cs typeface="Arial"/>
              </a:rPr>
              <a:t> ITALIANA DI ECONOMIA </a:t>
            </a:r>
            <a:endParaRPr kumimoji="0" lang="it-IT" altLang="it-IT" sz="3000" b="0" i="1" u="none" strike="noStrike" kern="1200" cap="none" spc="0" normalizeH="0" baseline="0" noProof="0" dirty="0">
              <a:ln>
                <a:noFill/>
              </a:ln>
              <a:solidFill>
                <a:srgbClr val="244583"/>
              </a:solidFill>
              <a:effectLst/>
              <a:uLnTx/>
              <a:uFillTx/>
              <a:latin typeface="Georgia" panose="02040502050405020303" pitchFamily="18" charset="0"/>
              <a:ea typeface="MS PGothic" panose="020B0600070205080204" pitchFamily="34" charset="-128"/>
              <a:cs typeface="Arial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310796D9-7D6B-8D54-AC23-D3A28ADCF9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52400"/>
            <a:ext cx="1450974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48346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i="1">
                <a:solidFill>
                  <a:srgbClr val="0070C0"/>
                </a:solidFill>
              </a:defRPr>
            </a:lvl1pPr>
          </a:lstStyle>
          <a:p>
            <a:r>
              <a:t>ItEJ</a:t>
            </a:r>
          </a:p>
        </p:txBody>
      </p:sp>
      <p:pic>
        <p:nvPicPr>
          <p:cNvPr id="192" name="image3.jpeg" descr="Logo SI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175"/>
            <a:ext cx="1042988" cy="10429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3" name="ItEJ-July-202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5587" y="1658716"/>
            <a:ext cx="6252826" cy="93592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i="1">
                <a:solidFill>
                  <a:srgbClr val="0070C0"/>
                </a:solidFill>
              </a:defRPr>
            </a:pPr>
            <a:r>
              <a:t>ItEJ</a:t>
            </a:r>
            <a:r>
              <a:rPr>
                <a:solidFill>
                  <a:srgbClr val="9D2713"/>
                </a:solidFill>
              </a:rPr>
              <a:t> - some history</a:t>
            </a:r>
          </a:p>
        </p:txBody>
      </p:sp>
      <p:sp>
        <p:nvSpPr>
          <p:cNvPr id="196" name="Shape 196"/>
          <p:cNvSpPr>
            <a:spLocks noGrp="1"/>
          </p:cNvSpPr>
          <p:nvPr>
            <p:ph type="body" idx="1"/>
          </p:nvPr>
        </p:nvSpPr>
        <p:spPr>
          <a:xfrm>
            <a:off x="301624" y="1527175"/>
            <a:ext cx="8504240" cy="4572000"/>
          </a:xfrm>
          <a:prstGeom prst="rect">
            <a:avLst/>
          </a:prstGeom>
        </p:spPr>
        <p:txBody>
          <a:bodyPr/>
          <a:lstStyle/>
          <a:p>
            <a:endParaRPr/>
          </a:p>
          <a:p>
            <a:pPr>
              <a:defRPr>
                <a:solidFill>
                  <a:srgbClr val="0070C0"/>
                </a:solidFill>
              </a:defRPr>
            </a:pPr>
            <a:r>
              <a:t>2020</a:t>
            </a:r>
            <a:r>
              <a:rPr>
                <a:solidFill>
                  <a:srgbClr val="000000"/>
                </a:solidFill>
              </a:rPr>
              <a:t>: inclusion in Anvur “fascia A” ranking</a:t>
            </a:r>
          </a:p>
          <a:p>
            <a:pPr>
              <a:defRPr>
                <a:solidFill>
                  <a:srgbClr val="0070C0"/>
                </a:solidFill>
              </a:defRPr>
            </a:pPr>
            <a:endParaRPr>
              <a:solidFill>
                <a:srgbClr val="000000"/>
              </a:solidFill>
            </a:endParaRPr>
          </a:p>
          <a:p>
            <a:pPr>
              <a:defRPr>
                <a:solidFill>
                  <a:srgbClr val="0070C0"/>
                </a:solidFill>
              </a:defRPr>
            </a:pPr>
            <a:r>
              <a:t>2021</a:t>
            </a:r>
            <a:r>
              <a:rPr>
                <a:solidFill>
                  <a:srgbClr val="000000"/>
                </a:solidFill>
              </a:rPr>
              <a:t>: up to 5 papers open access per number</a:t>
            </a:r>
          </a:p>
          <a:p>
            <a:pPr>
              <a:defRPr>
                <a:solidFill>
                  <a:srgbClr val="0070C0"/>
                </a:solidFill>
              </a:defRPr>
            </a:pPr>
            <a:endParaRPr>
              <a:solidFill>
                <a:srgbClr val="000000"/>
              </a:solidFill>
            </a:endParaRPr>
          </a:p>
          <a:p>
            <a:pPr>
              <a:defRPr>
                <a:solidFill>
                  <a:srgbClr val="0070C0"/>
                </a:solidFill>
              </a:defRPr>
            </a:pPr>
            <a:r>
              <a:t>2022</a:t>
            </a:r>
            <a:r>
              <a:rPr>
                <a:solidFill>
                  <a:srgbClr val="000000"/>
                </a:solidFill>
              </a:rPr>
              <a:t>: the first 10 Associate editors</a:t>
            </a:r>
          </a:p>
          <a:p>
            <a:pPr>
              <a:defRPr>
                <a:solidFill>
                  <a:srgbClr val="0070C0"/>
                </a:solidFill>
              </a:defRPr>
            </a:pPr>
            <a:endParaRPr>
              <a:solidFill>
                <a:srgbClr val="000000"/>
              </a:solidFill>
            </a:endParaRPr>
          </a:p>
          <a:p>
            <a:pPr>
              <a:defRPr>
                <a:solidFill>
                  <a:srgbClr val="0070C0"/>
                </a:solidFill>
              </a:defRPr>
            </a:pPr>
            <a:r>
              <a:rPr>
                <a:solidFill>
                  <a:schemeClr val="accent2">
                    <a:satOff val="-23869"/>
                    <a:lumOff val="-13098"/>
                  </a:schemeClr>
                </a:solidFill>
              </a:rPr>
              <a:t>2023</a:t>
            </a:r>
            <a:r>
              <a:rPr>
                <a:solidFill>
                  <a:srgbClr val="000000"/>
                </a:solidFill>
              </a:rPr>
              <a:t>: 6 additional Associate editors</a:t>
            </a:r>
          </a:p>
          <a:p>
            <a:pPr marL="547687" lvl="1" indent="-273050">
              <a:buSzPct val="85000"/>
              <a:buChar char="●"/>
              <a:defRPr>
                <a:solidFill>
                  <a:srgbClr val="0070C0"/>
                </a:solidFill>
              </a:defRPr>
            </a:pPr>
            <a:r>
              <a:rPr>
                <a:solidFill>
                  <a:srgbClr val="000000"/>
                </a:solidFill>
              </a:rPr>
              <a:t>impact factor assigned to ESCI indexed journals</a:t>
            </a:r>
          </a:p>
        </p:txBody>
      </p:sp>
      <p:pic>
        <p:nvPicPr>
          <p:cNvPr id="197" name="image3.jpeg" descr="Logo SI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175"/>
            <a:ext cx="1042988" cy="10429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i="1">
                <a:solidFill>
                  <a:srgbClr val="0070C0"/>
                </a:solidFill>
              </a:defRPr>
            </a:pPr>
            <a:r>
              <a:t>ItEJ - </a:t>
            </a:r>
            <a:r>
              <a:rPr>
                <a:solidFill>
                  <a:schemeClr val="accent3">
                    <a:lumOff val="-7882"/>
                  </a:schemeClr>
                </a:solidFill>
              </a:rPr>
              <a:t>editorial team</a:t>
            </a:r>
          </a:p>
        </p:txBody>
      </p:sp>
      <p:pic>
        <p:nvPicPr>
          <p:cNvPr id="200" name="image3.jpeg" descr="Logo SI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175"/>
            <a:ext cx="1042988" cy="1042988"/>
          </a:xfrm>
          <a:prstGeom prst="rect">
            <a:avLst/>
          </a:prstGeom>
          <a:ln w="12700">
            <a:miter lim="400000"/>
          </a:ln>
        </p:spPr>
      </p:pic>
      <p:pic>
        <p:nvPicPr>
          <p:cNvPr id="201" name="edito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3693" y="1028963"/>
            <a:ext cx="5016614" cy="563509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i="1">
                <a:solidFill>
                  <a:srgbClr val="0070C0"/>
                </a:solidFill>
              </a:defRPr>
            </a:pPr>
            <a:r>
              <a:t>ItEJ - </a:t>
            </a:r>
            <a:r>
              <a:rPr>
                <a:solidFill>
                  <a:schemeClr val="accent3">
                    <a:lumOff val="-7882"/>
                  </a:schemeClr>
                </a:solidFill>
              </a:rPr>
              <a:t>the new editorial board</a:t>
            </a:r>
          </a:p>
        </p:txBody>
      </p:sp>
      <p:pic>
        <p:nvPicPr>
          <p:cNvPr id="204" name="image3.jpeg" descr="Logo SI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175"/>
            <a:ext cx="1042988" cy="1042988"/>
          </a:xfrm>
          <a:prstGeom prst="rect">
            <a:avLst/>
          </a:prstGeom>
          <a:ln w="12700">
            <a:miter lim="400000"/>
          </a:ln>
        </p:spPr>
      </p:pic>
      <p:sp>
        <p:nvSpPr>
          <p:cNvPr id="205" name="Shape 205"/>
          <p:cNvSpPr/>
          <p:nvPr/>
        </p:nvSpPr>
        <p:spPr>
          <a:xfrm>
            <a:off x="766199" y="1667192"/>
            <a:ext cx="7611602" cy="4765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400"/>
            </a:pPr>
            <a:r>
              <a:rPr b="1"/>
              <a:t>Lucia Alessi</a:t>
            </a:r>
            <a:r>
              <a:t>, JRC Ispra</a:t>
            </a:r>
          </a:p>
          <a:p>
            <a:pPr>
              <a:defRPr sz="1400"/>
            </a:pPr>
            <a:r>
              <a:rPr b="1"/>
              <a:t>Antonio Andreoni</a:t>
            </a:r>
            <a:r>
              <a:t>, SOAS</a:t>
            </a:r>
          </a:p>
          <a:p>
            <a:pPr>
              <a:defRPr sz="1400"/>
            </a:pPr>
            <a:r>
              <a:rPr b="1"/>
              <a:t>Federico Boffa</a:t>
            </a:r>
            <a:r>
              <a:t>, University of Bozen </a:t>
            </a:r>
          </a:p>
          <a:p>
            <a:pPr>
              <a:defRPr sz="1400"/>
            </a:pPr>
            <a:r>
              <a:rPr b="1"/>
              <a:t>Valeria Costantini</a:t>
            </a:r>
            <a:r>
              <a:t>, Roma Tre University</a:t>
            </a:r>
          </a:p>
          <a:p>
            <a:pPr>
              <a:defRPr sz="1400"/>
            </a:pPr>
            <a:r>
              <a:rPr b="1"/>
              <a:t>Anna Creti</a:t>
            </a:r>
            <a:r>
              <a:t>, Université Paris Dauphine</a:t>
            </a:r>
          </a:p>
          <a:p>
            <a:pPr>
              <a:defRPr sz="1400"/>
            </a:pPr>
            <a:r>
              <a:rPr b="1"/>
              <a:t>Chiara Criscuolo</a:t>
            </a:r>
            <a:r>
              <a:t>, OECD </a:t>
            </a:r>
          </a:p>
          <a:p>
            <a:pPr>
              <a:defRPr sz="1400"/>
            </a:pPr>
            <a:r>
              <a:rPr b="1"/>
              <a:t>Tiziana Cuccia</a:t>
            </a:r>
            <a:r>
              <a:t>, University of Catania</a:t>
            </a:r>
          </a:p>
          <a:p>
            <a:pPr>
              <a:defRPr sz="1400"/>
            </a:pPr>
            <a:r>
              <a:rPr b="1"/>
              <a:t>Luca De Benedictis</a:t>
            </a:r>
            <a:r>
              <a:t>, University of Macerata</a:t>
            </a:r>
          </a:p>
          <a:p>
            <a:pPr>
              <a:defRPr sz="1400"/>
            </a:pPr>
            <a:r>
              <a:rPr b="1"/>
              <a:t>Luca Lambertini</a:t>
            </a:r>
            <a:r>
              <a:t>, University of Bologna</a:t>
            </a:r>
          </a:p>
          <a:p>
            <a:pPr>
              <a:defRPr sz="1400"/>
            </a:pPr>
            <a:r>
              <a:rPr b="1"/>
              <a:t>Mario Macis</a:t>
            </a:r>
            <a:r>
              <a:t>,</a:t>
            </a:r>
            <a:r>
              <a:rPr b="1"/>
              <a:t> </a:t>
            </a:r>
            <a:r>
              <a:t>Johns Hopkins Carey Business School</a:t>
            </a:r>
          </a:p>
          <a:p>
            <a:pPr>
              <a:defRPr sz="1400"/>
            </a:pPr>
            <a:r>
              <a:rPr b="1"/>
              <a:t>Silvia Marchesi</a:t>
            </a:r>
            <a:r>
              <a:t>, University of Milan Bicocca</a:t>
            </a:r>
          </a:p>
          <a:p>
            <a:pPr>
              <a:defRPr sz="1400"/>
            </a:pPr>
            <a:r>
              <a:rPr b="1"/>
              <a:t>Orietta Marsili</a:t>
            </a:r>
            <a:r>
              <a:t>, University of Bath</a:t>
            </a:r>
          </a:p>
          <a:p>
            <a:pPr>
              <a:defRPr sz="1400"/>
            </a:pPr>
            <a:r>
              <a:rPr b="1"/>
              <a:t>Camilla Mastromarco</a:t>
            </a:r>
            <a:r>
              <a:t>, University of Calabria</a:t>
            </a:r>
          </a:p>
          <a:p>
            <a:pPr>
              <a:defRPr sz="1400"/>
            </a:pPr>
            <a:r>
              <a:rPr b="1"/>
              <a:t>Valentina Meliciani</a:t>
            </a:r>
            <a:r>
              <a:t>, LUISS</a:t>
            </a:r>
          </a:p>
          <a:p>
            <a:pPr>
              <a:defRPr sz="1400"/>
            </a:pPr>
            <a:r>
              <a:rPr b="1"/>
              <a:t>Mauro Napoletano</a:t>
            </a:r>
            <a:r>
              <a:t>, Université Côte d'Azur</a:t>
            </a:r>
          </a:p>
          <a:p>
            <a:pPr>
              <a:defRPr sz="1400"/>
            </a:pPr>
            <a:r>
              <a:rPr b="1"/>
              <a:t>Roberta Piermartini</a:t>
            </a:r>
            <a:r>
              <a:t>, WTO</a:t>
            </a:r>
          </a:p>
          <a:p>
            <a:pPr>
              <a:defRPr sz="1400"/>
            </a:pPr>
            <a:r>
              <a:rPr b="1"/>
              <a:t>Laura Rondi</a:t>
            </a:r>
            <a:r>
              <a:t>, Turin Polytechnic </a:t>
            </a:r>
          </a:p>
          <a:p>
            <a:pPr>
              <a:defRPr sz="1400"/>
            </a:pPr>
            <a:r>
              <a:rPr b="1"/>
              <a:t>Andrea Roventini</a:t>
            </a:r>
            <a:r>
              <a:t>, Sant’Anna School of Advanced Studies, Pisa</a:t>
            </a:r>
          </a:p>
          <a:p>
            <a:pPr>
              <a:defRPr sz="1400"/>
            </a:pPr>
            <a:r>
              <a:rPr b="1"/>
              <a:t>Francesco Saraceno</a:t>
            </a:r>
            <a:r>
              <a:t>, Sciences PO</a:t>
            </a:r>
          </a:p>
          <a:p>
            <a:pPr>
              <a:defRPr sz="1400"/>
            </a:pPr>
            <a:r>
              <a:rPr b="1"/>
              <a:t>Stefano Usai</a:t>
            </a:r>
            <a:r>
              <a:t>, University of Cagliari</a:t>
            </a:r>
          </a:p>
          <a:p>
            <a:pPr>
              <a:defRPr sz="1400"/>
            </a:pPr>
            <a:r>
              <a:rPr b="1"/>
              <a:t>Daniele Tavani</a:t>
            </a:r>
            <a:r>
              <a:t>, Colorado State University</a:t>
            </a:r>
          </a:p>
          <a:p>
            <a:pPr>
              <a:defRPr sz="1400"/>
            </a:pPr>
            <a:r>
              <a:rPr b="1"/>
              <a:t>Marco Vivarelli</a:t>
            </a:r>
            <a:r>
              <a:t>, Catholic University of Milan</a:t>
            </a:r>
          </a:p>
        </p:txBody>
      </p:sp>
    </p:spTree>
  </p:cSld>
  <p:clrMapOvr>
    <a:masterClrMapping/>
  </p:clrMapOvr>
  <p:transition spd="slow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clarivate-if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200" y="4410075"/>
            <a:ext cx="7213600" cy="1498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8" name="sub-acc-pub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975" y="1756716"/>
            <a:ext cx="8459953" cy="1145234"/>
          </a:xfrm>
          <a:prstGeom prst="rect">
            <a:avLst/>
          </a:prstGeom>
          <a:ln w="12700">
            <a:miter lim="400000"/>
          </a:ln>
        </p:spPr>
      </p:pic>
      <p:sp>
        <p:nvSpPr>
          <p:cNvPr id="209" name="Shape 20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i="1">
                <a:solidFill>
                  <a:srgbClr val="0070C0"/>
                </a:solidFill>
              </a:defRPr>
            </a:pPr>
            <a:r>
              <a:t>ItEJ - </a:t>
            </a:r>
            <a:r>
              <a:rPr>
                <a:solidFill>
                  <a:schemeClr val="accent3">
                    <a:lumOff val="-7882"/>
                  </a:schemeClr>
                </a:solidFill>
              </a:rPr>
              <a:t>in numbers </a:t>
            </a:r>
          </a:p>
        </p:txBody>
      </p:sp>
      <p:sp>
        <p:nvSpPr>
          <p:cNvPr id="210" name="Shape 210"/>
          <p:cNvSpPr/>
          <p:nvPr/>
        </p:nvSpPr>
        <p:spPr>
          <a:xfrm>
            <a:off x="2323561" y="3093391"/>
            <a:ext cx="4496878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t>number of published papers in 2017 was 20</a:t>
            </a:r>
          </a:p>
        </p:txBody>
      </p:sp>
      <p:sp>
        <p:nvSpPr>
          <p:cNvPr id="211" name="Shape 211"/>
          <p:cNvSpPr/>
          <p:nvPr/>
        </p:nvSpPr>
        <p:spPr>
          <a:xfrm>
            <a:off x="3333007" y="3956367"/>
            <a:ext cx="2477986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t>Clarivate impact factor:</a:t>
            </a:r>
          </a:p>
        </p:txBody>
      </p:sp>
    </p:spTree>
  </p:cSld>
  <p:clrMapOvr>
    <a:masterClrMapping/>
  </p:clrMapOvr>
  <p:transition spd="slow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CiteScore-Scopu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975" y="1483518"/>
            <a:ext cx="4158022" cy="2013532"/>
          </a:xfrm>
          <a:prstGeom prst="rect">
            <a:avLst/>
          </a:prstGeom>
          <a:ln w="12700">
            <a:miter lim="400000"/>
          </a:ln>
        </p:spPr>
      </p:pic>
      <p:pic>
        <p:nvPicPr>
          <p:cNvPr id="214" name="CiteScore-Scopus-track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2077" y="3586743"/>
            <a:ext cx="4693948" cy="2729987"/>
          </a:xfrm>
          <a:prstGeom prst="rect">
            <a:avLst/>
          </a:prstGeom>
          <a:ln w="12700">
            <a:miter lim="400000"/>
          </a:ln>
        </p:spPr>
      </p:pic>
      <p:pic>
        <p:nvPicPr>
          <p:cNvPr id="215" name="image7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427" y="3441693"/>
            <a:ext cx="2633623" cy="2875038"/>
          </a:xfrm>
          <a:prstGeom prst="rect">
            <a:avLst/>
          </a:prstGeom>
          <a:ln w="12700">
            <a:miter lim="400000"/>
          </a:ln>
        </p:spPr>
      </p:pic>
      <p:sp>
        <p:nvSpPr>
          <p:cNvPr id="216" name="Shape 2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i="1">
                <a:solidFill>
                  <a:srgbClr val="0070C0"/>
                </a:solidFill>
              </a:defRPr>
            </a:pPr>
            <a:r>
              <a:t>ItEJ - </a:t>
            </a:r>
            <a:r>
              <a:rPr>
                <a:solidFill>
                  <a:schemeClr val="accent3">
                    <a:lumOff val="-7882"/>
                  </a:schemeClr>
                </a:solidFill>
              </a:rPr>
              <a:t>impact </a:t>
            </a:r>
          </a:p>
        </p:txBody>
      </p:sp>
    </p:spTree>
  </p:cSld>
  <p:clrMapOvr>
    <a:masterClrMapping/>
  </p:clrMapOvr>
  <p:transition spd="slow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Downloads per month, 2021-2023</a:t>
            </a:r>
          </a:p>
        </p:txBody>
      </p:sp>
      <p:sp>
        <p:nvSpPr>
          <p:cNvPr id="219" name="Shape 219"/>
          <p:cNvSpPr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spcBef>
                <a:spcPts val="500"/>
              </a:spcBef>
              <a:buClrTx/>
              <a:buSzTx/>
              <a:buFontTx/>
              <a:buNone/>
              <a:defRPr sz="2200" b="1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20" name="ITEJ_monthly download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686" y="2410775"/>
            <a:ext cx="7022628" cy="3855725"/>
          </a:xfrm>
          <a:prstGeom prst="rect">
            <a:avLst/>
          </a:prstGeom>
          <a:ln w="12700">
            <a:miter lim="400000"/>
          </a:ln>
        </p:spPr>
      </p:pic>
      <p:sp>
        <p:nvSpPr>
          <p:cNvPr id="221" name="Shape 2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i="1">
                <a:solidFill>
                  <a:srgbClr val="0070C0"/>
                </a:solidFill>
              </a:defRPr>
            </a:pPr>
            <a:r>
              <a:t>ItEJ - </a:t>
            </a:r>
            <a:r>
              <a:rPr>
                <a:solidFill>
                  <a:schemeClr val="accent3">
                    <a:lumOff val="-7882"/>
                  </a:schemeClr>
                </a:solidFill>
              </a:rPr>
              <a:t>impact </a:t>
            </a:r>
          </a:p>
        </p:txBody>
      </p:sp>
    </p:spTree>
  </p:cSld>
  <p:clrMapOvr>
    <a:masterClrMapping/>
  </p:clrMapOvr>
  <p:transition spd="slow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Annual downloads, 2021-2023</a:t>
            </a:r>
          </a:p>
        </p:txBody>
      </p:sp>
      <p:sp>
        <p:nvSpPr>
          <p:cNvPr id="224" name="Shape 224"/>
          <p:cNvSpPr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spcBef>
                <a:spcPts val="500"/>
              </a:spcBef>
              <a:buClrTx/>
              <a:buSzTx/>
              <a:buFontTx/>
              <a:buNone/>
              <a:defRPr sz="2200" b="1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25" name="ITEJ_yearly download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881" y="2333174"/>
            <a:ext cx="6940238" cy="4014533"/>
          </a:xfrm>
          <a:prstGeom prst="rect">
            <a:avLst/>
          </a:prstGeom>
          <a:ln w="12700">
            <a:miter lim="400000"/>
          </a:ln>
        </p:spPr>
      </p:pic>
      <p:sp>
        <p:nvSpPr>
          <p:cNvPr id="226" name="Shape 22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i="1">
                <a:solidFill>
                  <a:srgbClr val="0070C0"/>
                </a:solidFill>
              </a:defRPr>
            </a:pPr>
            <a:r>
              <a:t>ItEJ - </a:t>
            </a:r>
            <a:r>
              <a:rPr>
                <a:solidFill>
                  <a:schemeClr val="accent3">
                    <a:lumOff val="-7882"/>
                  </a:schemeClr>
                </a:solidFill>
              </a:rPr>
              <a:t>impact </a:t>
            </a:r>
          </a:p>
        </p:txBody>
      </p:sp>
    </p:spTree>
  </p:cSld>
  <p:clrMapOvr>
    <a:masterClrMapping/>
  </p:clrMapOvr>
  <p:transition spd="slow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i="1">
                <a:solidFill>
                  <a:srgbClr val="0070C0"/>
                </a:solidFill>
              </a:defRPr>
            </a:pPr>
            <a:r>
              <a:t>ItEJ</a:t>
            </a:r>
            <a:r>
              <a:rPr>
                <a:solidFill>
                  <a:srgbClr val="9D2512"/>
                </a:solidFill>
              </a:rPr>
              <a:t> – what you can do</a:t>
            </a:r>
          </a:p>
        </p:txBody>
      </p:sp>
      <p:sp>
        <p:nvSpPr>
          <p:cNvPr id="229" name="Shape 229"/>
          <p:cNvSpPr>
            <a:spLocks noGrp="1"/>
          </p:cNvSpPr>
          <p:nvPr>
            <p:ph type="body" idx="1"/>
          </p:nvPr>
        </p:nvSpPr>
        <p:spPr>
          <a:xfrm>
            <a:off x="301624" y="1527175"/>
            <a:ext cx="8504240" cy="4572000"/>
          </a:xfrm>
          <a:prstGeom prst="rect">
            <a:avLst/>
          </a:prstGeom>
        </p:spPr>
        <p:txBody>
          <a:bodyPr/>
          <a:lstStyle/>
          <a:p>
            <a:endParaRPr/>
          </a:p>
          <a:p>
            <a:r>
              <a:t>Consider </a:t>
            </a:r>
            <a:r>
              <a:rPr i="1"/>
              <a:t>ItEJ </a:t>
            </a:r>
            <a:r>
              <a:t>as a possible outlet</a:t>
            </a:r>
          </a:p>
          <a:p>
            <a:r>
              <a:t>Read </a:t>
            </a:r>
            <a:r>
              <a:rPr i="1"/>
              <a:t>ItEJ</a:t>
            </a:r>
          </a:p>
          <a:p>
            <a:r>
              <a:t>Cite </a:t>
            </a:r>
            <a:r>
              <a:rPr i="1"/>
              <a:t>ItEJ</a:t>
            </a:r>
          </a:p>
          <a:p>
            <a:r>
              <a:t>Download papers in </a:t>
            </a:r>
            <a:r>
              <a:rPr i="1"/>
              <a:t>ItEJ</a:t>
            </a:r>
            <a:r>
              <a:t> (and Giornale degli Economisti and Rivista degli Economisti)</a:t>
            </a:r>
          </a:p>
          <a:p>
            <a:r>
              <a:t>Promote </a:t>
            </a:r>
            <a:r>
              <a:rPr i="1"/>
              <a:t>ItEJ</a:t>
            </a:r>
            <a:r>
              <a:t> (coauthors, associations, …)</a:t>
            </a:r>
          </a:p>
          <a:p>
            <a:r>
              <a:t>Special issues and Online collections</a:t>
            </a:r>
          </a:p>
          <a:p>
            <a:r>
              <a:t>Suggestions welcome</a:t>
            </a:r>
          </a:p>
        </p:txBody>
      </p:sp>
    </p:spTree>
  </p:cSld>
  <p:clrMapOvr>
    <a:masterClrMapping/>
  </p:clrMapOvr>
  <p:transition spd="slow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3657600"/>
            <a:ext cx="7772400" cy="1873250"/>
          </a:xfrm>
        </p:spPr>
        <p:txBody>
          <a:bodyPr>
            <a:normAutofit fontScale="90000"/>
          </a:bodyPr>
          <a:lstStyle/>
          <a:p>
            <a:pPr eaLnBrk="1">
              <a:defRPr/>
            </a:pPr>
            <a:br>
              <a:rPr lang="en-US" altLang="en-US" sz="2100" b="1" dirty="0">
                <a:solidFill>
                  <a:srgbClr val="244583"/>
                </a:solidFill>
                <a:latin typeface="Georgia" panose="02040502050405020303" pitchFamily="18" charset="0"/>
              </a:rPr>
            </a:br>
            <a:br>
              <a:rPr lang="en-US" altLang="en-US" sz="1900" b="1" dirty="0">
                <a:solidFill>
                  <a:srgbClr val="3668C4"/>
                </a:solidFill>
                <a:latin typeface="Georgia" panose="02040502050405020303" pitchFamily="18" charset="0"/>
              </a:rPr>
            </a:br>
            <a:br>
              <a:rPr lang="en-US" altLang="en-US" sz="1900" b="1" dirty="0">
                <a:solidFill>
                  <a:srgbClr val="3668C4"/>
                </a:solidFill>
                <a:latin typeface="Georgia" panose="02040502050405020303" pitchFamily="18" charset="0"/>
              </a:rPr>
            </a:br>
            <a:br>
              <a:rPr lang="en-US" altLang="en-US" sz="1900" b="1" dirty="0">
                <a:solidFill>
                  <a:srgbClr val="3668C4"/>
                </a:solidFill>
                <a:latin typeface="Georgia" panose="02040502050405020303" pitchFamily="18" charset="0"/>
              </a:rPr>
            </a:br>
            <a:br>
              <a:rPr lang="en-US" altLang="en-US" sz="1900" b="1" dirty="0">
                <a:solidFill>
                  <a:srgbClr val="3668C4"/>
                </a:solidFill>
                <a:latin typeface="Georgia" panose="02040502050405020303" pitchFamily="18" charset="0"/>
              </a:rPr>
            </a:br>
            <a:br>
              <a:rPr lang="en-US" altLang="en-US" sz="1900" b="1" dirty="0">
                <a:solidFill>
                  <a:srgbClr val="3668C4"/>
                </a:solidFill>
                <a:latin typeface="Georgia" panose="02040502050405020303" pitchFamily="18" charset="0"/>
              </a:rPr>
            </a:br>
            <a:br>
              <a:rPr lang="en-US" altLang="en-US" sz="1900" b="1" dirty="0">
                <a:latin typeface="Georgia" panose="02040502050405020303" pitchFamily="18" charset="0"/>
              </a:rPr>
            </a:br>
            <a:br>
              <a:rPr lang="en-US" altLang="en-US" sz="1900" b="1" dirty="0">
                <a:latin typeface="Georgia" panose="02040502050405020303" pitchFamily="18" charset="0"/>
              </a:rPr>
            </a:br>
            <a:r>
              <a:rPr lang="en-US" altLang="en-US" sz="2900" b="1" dirty="0">
                <a:solidFill>
                  <a:srgbClr val="244583"/>
                </a:solidFill>
                <a:latin typeface="Georgia" panose="02040502050405020303" pitchFamily="18" charset="0"/>
              </a:rPr>
              <a:t> </a:t>
            </a:r>
            <a:r>
              <a:rPr lang="en-US" altLang="en-US" sz="4400" b="1" dirty="0" err="1">
                <a:solidFill>
                  <a:srgbClr val="244583"/>
                </a:solidFill>
                <a:latin typeface="Georgia" panose="02040502050405020303" pitchFamily="18" charset="0"/>
              </a:rPr>
              <a:t>Premi</a:t>
            </a:r>
            <a:br>
              <a:rPr lang="en-US" altLang="en-US" sz="2900" b="1" dirty="0">
                <a:solidFill>
                  <a:srgbClr val="244583"/>
                </a:solidFill>
                <a:latin typeface="Georgia" panose="02040502050405020303" pitchFamily="18" charset="0"/>
              </a:rPr>
            </a:br>
            <a:br>
              <a:rPr lang="en-US" altLang="en-US" sz="2900" b="1" dirty="0">
                <a:solidFill>
                  <a:srgbClr val="244583"/>
                </a:solidFill>
                <a:latin typeface="Georgia" panose="02040502050405020303" pitchFamily="18" charset="0"/>
              </a:rPr>
            </a:br>
            <a:br>
              <a:rPr lang="en-US" altLang="en-US" sz="2900" b="1" dirty="0">
                <a:solidFill>
                  <a:srgbClr val="244583"/>
                </a:solidFill>
                <a:latin typeface="Georgia" panose="02040502050405020303" pitchFamily="18" charset="0"/>
              </a:rPr>
            </a:br>
            <a:br>
              <a:rPr lang="en-US" altLang="en-US" sz="1600" b="1" dirty="0">
                <a:latin typeface="Georgia" panose="02040502050405020303" pitchFamily="18" charset="0"/>
              </a:rPr>
            </a:br>
            <a:endParaRPr lang="it-IT" altLang="en-US" sz="1600" i="1" u="sng" dirty="0">
              <a:solidFill>
                <a:schemeClr val="hlink"/>
              </a:solidFill>
              <a:latin typeface="Georgia" panose="02040502050405020303" pitchFamily="18" charset="0"/>
            </a:endParaRPr>
          </a:p>
        </p:txBody>
      </p:sp>
      <p:sp>
        <p:nvSpPr>
          <p:cNvPr id="38915" name="Titolo 1"/>
          <p:cNvSpPr txBox="1">
            <a:spLocks/>
          </p:cNvSpPr>
          <p:nvPr/>
        </p:nvSpPr>
        <p:spPr bwMode="auto">
          <a:xfrm>
            <a:off x="838200" y="273277"/>
            <a:ext cx="85344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br>
              <a:rPr lang="it-IT" altLang="en-US" sz="4200" dirty="0">
                <a:solidFill>
                  <a:schemeClr val="accent1"/>
                </a:solidFill>
                <a:latin typeface="Georgia" panose="02040502050405020303" pitchFamily="18" charset="0"/>
              </a:rPr>
            </a:br>
            <a:br>
              <a:rPr lang="it-IT" altLang="en-US" sz="4200" i="1" dirty="0">
                <a:solidFill>
                  <a:srgbClr val="244583"/>
                </a:solidFill>
                <a:latin typeface="Georgia" panose="02040502050405020303" pitchFamily="18" charset="0"/>
              </a:rPr>
            </a:br>
            <a:r>
              <a:rPr lang="it-IT" altLang="en-US" sz="3000" i="1" dirty="0">
                <a:solidFill>
                  <a:srgbClr val="244583"/>
                </a:solidFill>
                <a:latin typeface="Georgia" panose="02040502050405020303" pitchFamily="18" charset="0"/>
              </a:rPr>
              <a:t>SOCIETA</a:t>
            </a:r>
            <a:r>
              <a:rPr lang="ja-JP" altLang="it-IT" sz="3000" i="1" dirty="0">
                <a:solidFill>
                  <a:srgbClr val="244583"/>
                </a:solidFill>
                <a:latin typeface="Georgia" panose="02040502050405020303" pitchFamily="18" charset="0"/>
              </a:rPr>
              <a:t>’</a:t>
            </a:r>
            <a:r>
              <a:rPr lang="it-IT" altLang="ja-JP" sz="3000" i="1" dirty="0">
                <a:solidFill>
                  <a:srgbClr val="244583"/>
                </a:solidFill>
                <a:latin typeface="Georgia" panose="02040502050405020303" pitchFamily="18" charset="0"/>
              </a:rPr>
              <a:t> ITALIANA DI ECONOMIA</a:t>
            </a:r>
            <a:endParaRPr lang="it-IT" altLang="en-US" sz="3000" i="1" dirty="0">
              <a:solidFill>
                <a:srgbClr val="244583"/>
              </a:solidFill>
              <a:latin typeface="Georgia" panose="02040502050405020303" pitchFamily="18" charset="0"/>
            </a:endParaRPr>
          </a:p>
        </p:txBody>
      </p:sp>
      <p:pic>
        <p:nvPicPr>
          <p:cNvPr id="38916" name="Immagin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84163"/>
            <a:ext cx="1042988" cy="104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olo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it-IT" altLang="en-US" sz="3200" b="1" dirty="0">
                <a:solidFill>
                  <a:srgbClr val="244583"/>
                </a:solidFill>
                <a:latin typeface="Georgia" panose="02040502050405020303" pitchFamily="18" charset="0"/>
              </a:rPr>
              <a:t>Soci SIE</a:t>
            </a:r>
            <a:endParaRPr lang="en-GB" altLang="en-US" sz="3200" b="1" dirty="0">
              <a:solidFill>
                <a:srgbClr val="244583"/>
              </a:solidFill>
              <a:latin typeface="Georgia" panose="02040502050405020303" pitchFamily="18" charset="0"/>
            </a:endParaRPr>
          </a:p>
        </p:txBody>
      </p:sp>
      <p:sp>
        <p:nvSpPr>
          <p:cNvPr id="31747" name="Segnaposto contenuto 2"/>
          <p:cNvSpPr>
            <a:spLocks noGrp="1" noChangeArrowheads="1"/>
          </p:cNvSpPr>
          <p:nvPr>
            <p:ph idx="1"/>
          </p:nvPr>
        </p:nvSpPr>
        <p:spPr>
          <a:xfrm>
            <a:off x="571500" y="1143000"/>
            <a:ext cx="7810500" cy="4983162"/>
          </a:xfrm>
        </p:spPr>
        <p:txBody>
          <a:bodyPr/>
          <a:lstStyle/>
          <a:p>
            <a:pPr marL="0" indent="0">
              <a:buNone/>
            </a:pPr>
            <a:r>
              <a:rPr lang="it-IT" altLang="it-IT" sz="2400" b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 	Soci: 	   </a:t>
            </a:r>
            <a:r>
              <a:rPr lang="it-IT" altLang="it-IT" sz="2400" dirty="0">
                <a:latin typeface="Georgia" panose="02040502050405020303" pitchFamily="18" charset="0"/>
              </a:rPr>
              <a:t>al 30 giugno </a:t>
            </a:r>
            <a:r>
              <a:rPr lang="it-IT" altLang="it-IT" sz="2400" b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1010;  	</a:t>
            </a:r>
            <a:r>
              <a:rPr lang="it-IT" altLang="it-IT" sz="2400" dirty="0">
                <a:latin typeface="Georgia" panose="02040502050405020303" pitchFamily="18" charset="0"/>
              </a:rPr>
              <a:t>a oggi </a:t>
            </a:r>
            <a:r>
              <a:rPr lang="it-IT" altLang="it-IT" sz="2400" b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1063</a:t>
            </a:r>
            <a:endParaRPr lang="en-GB" altLang="it-IT" sz="2000" i="1" dirty="0">
              <a:latin typeface="Georgia" panose="02040502050405020303" pitchFamily="18" charset="0"/>
            </a:endParaRPr>
          </a:p>
          <a:p>
            <a:pPr marL="457200" lvl="1" indent="0">
              <a:buNone/>
            </a:pPr>
            <a:r>
              <a:rPr lang="it-IT" altLang="it-IT" sz="2400" dirty="0">
                <a:latin typeface="Georgia" panose="02040502050405020303" pitchFamily="18" charset="0"/>
                <a:ea typeface="MS PGothic" panose="020B0600070205080204" pitchFamily="34" charset="-128"/>
              </a:rPr>
              <a:t>  	674 uomini (67%)</a:t>
            </a:r>
          </a:p>
          <a:p>
            <a:pPr marL="457200" lvl="1" indent="0">
              <a:buNone/>
            </a:pPr>
            <a:r>
              <a:rPr lang="it-IT" altLang="it-IT" sz="2400" dirty="0">
                <a:latin typeface="Georgia" panose="02040502050405020303" pitchFamily="18" charset="0"/>
                <a:ea typeface="MS PGothic" panose="020B0600070205080204" pitchFamily="34" charset="-128"/>
              </a:rPr>
              <a:t> 	 336 donne ( 33%)</a:t>
            </a:r>
          </a:p>
          <a:p>
            <a:pPr marL="457200" lvl="1" indent="0">
              <a:buNone/>
            </a:pPr>
            <a:endParaRPr lang="it-IT" altLang="it-IT" sz="2400" b="1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  <a:ea typeface="MS PGothic" panose="020B0600070205080204" pitchFamily="34" charset="-128"/>
              <a:cs typeface="Georgia" panose="02040502050405020303" pitchFamily="18" charset="0"/>
            </a:endParaRPr>
          </a:p>
          <a:p>
            <a:pPr marL="457200" lvl="1" indent="0">
              <a:buNone/>
            </a:pPr>
            <a:r>
              <a:rPr lang="it-IT" altLang="it-IT" sz="2400" b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ea typeface="MS PGothic" panose="020B0600070205080204" pitchFamily="34" charset="-128"/>
              </a:rPr>
              <a:t>	Nuovi Soci: 		212 </a:t>
            </a:r>
            <a:endParaRPr lang="en-GB" altLang="it-IT" sz="2400" b="1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  <a:ea typeface="MS PGothic" panose="020B0600070205080204" pitchFamily="34" charset="-128"/>
            </a:endParaRPr>
          </a:p>
          <a:p>
            <a:pPr marL="457200" lvl="1" indent="0">
              <a:buNone/>
            </a:pPr>
            <a:r>
              <a:rPr lang="it-IT" altLang="it-IT" sz="2400" dirty="0">
                <a:latin typeface="Georgia" panose="02040502050405020303" pitchFamily="18" charset="0"/>
                <a:ea typeface="MS PGothic" panose="020B0600070205080204" pitchFamily="34" charset="-128"/>
                <a:cs typeface="Georgia" panose="02040502050405020303" pitchFamily="18" charset="0"/>
              </a:rPr>
              <a:t> 	 </a:t>
            </a:r>
            <a:r>
              <a:rPr lang="it-IT" altLang="it-IT" sz="2200" dirty="0">
                <a:latin typeface="Georgia" panose="02040502050405020303" pitchFamily="18" charset="0"/>
                <a:ea typeface="MS PGothic" panose="020B0600070205080204" pitchFamily="34" charset="-128"/>
                <a:cs typeface="Georgia" panose="02040502050405020303" pitchFamily="18" charset="0"/>
              </a:rPr>
              <a:t>147 uomini </a:t>
            </a:r>
            <a:r>
              <a:rPr lang="it-IT" altLang="it-IT" sz="2200" dirty="0">
                <a:latin typeface="Georgia" panose="02040502050405020303" pitchFamily="18" charset="0"/>
                <a:ea typeface="MS PGothic" panose="020B0600070205080204" pitchFamily="34" charset="-128"/>
              </a:rPr>
              <a:t>( 69%)</a:t>
            </a:r>
          </a:p>
          <a:p>
            <a:pPr marL="457200" lvl="1" indent="0">
              <a:buNone/>
            </a:pPr>
            <a:r>
              <a:rPr lang="it-IT" altLang="it-IT" sz="2200" dirty="0">
                <a:latin typeface="Georgia" panose="02040502050405020303" pitchFamily="18" charset="0"/>
                <a:ea typeface="MS PGothic" panose="020B0600070205080204" pitchFamily="34" charset="-128"/>
              </a:rPr>
              <a:t>   	 65 donne  (31%)</a:t>
            </a:r>
          </a:p>
          <a:p>
            <a:pPr marL="457200" lvl="1" indent="0">
              <a:buNone/>
            </a:pPr>
            <a:r>
              <a:rPr lang="it-IT" altLang="it-IT" sz="2200" dirty="0">
                <a:latin typeface="Georgia" panose="02040502050405020303" pitchFamily="18" charset="0"/>
                <a:ea typeface="MS PGothic" panose="020B0600070205080204" pitchFamily="34" charset="-128"/>
              </a:rPr>
              <a:t>	</a:t>
            </a:r>
            <a:br>
              <a:rPr lang="it-IT" altLang="it-IT" sz="2200" dirty="0">
                <a:latin typeface="Georgia" panose="02040502050405020303" pitchFamily="18" charset="0"/>
                <a:ea typeface="MS PGothic" panose="020B0600070205080204" pitchFamily="34" charset="-128"/>
              </a:rPr>
            </a:br>
            <a:r>
              <a:rPr lang="it-IT" altLang="it-IT" sz="2200" dirty="0">
                <a:latin typeface="Georgia" panose="02040502050405020303" pitchFamily="18" charset="0"/>
                <a:ea typeface="MS PGothic" panose="020B0600070205080204" pitchFamily="34" charset="-128"/>
              </a:rPr>
              <a:t>	di cui </a:t>
            </a:r>
            <a:r>
              <a:rPr lang="it-IT" altLang="it-IT" sz="2400" b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ea typeface="MS PGothic" panose="020B0600070205080204" pitchFamily="34" charset="-128"/>
              </a:rPr>
              <a:t>dottori di ricerca </a:t>
            </a:r>
          </a:p>
          <a:p>
            <a:pPr marL="457200" lvl="1" indent="0">
              <a:buNone/>
            </a:pPr>
            <a:r>
              <a:rPr lang="it-IT" altLang="it-IT" sz="2400" b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ea typeface="MS PGothic" panose="020B0600070205080204" pitchFamily="34" charset="-128"/>
              </a:rPr>
              <a:t>	e assegnisti: 		105 </a:t>
            </a:r>
          </a:p>
          <a:p>
            <a:pPr marL="457200" lvl="1" indent="0">
              <a:buNone/>
            </a:pPr>
            <a:r>
              <a:rPr lang="it-IT" altLang="it-IT" sz="2200" dirty="0">
                <a:latin typeface="Georgia" panose="02040502050405020303" pitchFamily="18" charset="0"/>
                <a:ea typeface="MS PGothic" panose="020B0600070205080204" pitchFamily="34" charset="-128"/>
              </a:rPr>
              <a:t>   	54 uomini ( 51%)</a:t>
            </a:r>
          </a:p>
          <a:p>
            <a:pPr marL="457200" lvl="1" indent="0">
              <a:buNone/>
            </a:pPr>
            <a:r>
              <a:rPr lang="it-IT" altLang="it-IT" sz="2200" dirty="0">
                <a:latin typeface="Georgia" panose="02040502050405020303" pitchFamily="18" charset="0"/>
                <a:ea typeface="MS PGothic" panose="020B0600070205080204" pitchFamily="34" charset="-128"/>
              </a:rPr>
              <a:t>   	51 donne (49%)</a:t>
            </a:r>
            <a:endParaRPr lang="en-GB" altLang="it-IT" sz="2200" dirty="0">
              <a:latin typeface="Georgia" panose="02040502050405020303" pitchFamily="18" charset="0"/>
              <a:ea typeface="MS PGothic" panose="020B0600070205080204" pitchFamily="34" charset="-128"/>
            </a:endParaRPr>
          </a:p>
          <a:p>
            <a:pPr eaLnBrk="1" hangingPunct="1">
              <a:buFontTx/>
              <a:buNone/>
            </a:pPr>
            <a:endParaRPr lang="en-GB" altLang="it-IT" sz="2000" dirty="0"/>
          </a:p>
        </p:txBody>
      </p:sp>
      <p:pic>
        <p:nvPicPr>
          <p:cNvPr id="31748" name="Picture 5" descr="Logo S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4015345"/>
      </p:ext>
    </p:extLst>
  </p:cSld>
  <p:clrMapOvr>
    <a:masterClrMapping/>
  </p:clrMapOvr>
  <p:transition spd="slow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8600" y="152401"/>
            <a:ext cx="8763000" cy="1066800"/>
          </a:xfrm>
        </p:spPr>
        <p:txBody>
          <a:bodyPr/>
          <a:lstStyle/>
          <a:p>
            <a:pPr>
              <a:defRPr/>
            </a:pPr>
            <a:r>
              <a:rPr lang="it-IT" sz="3000" i="1" dirty="0">
                <a:solidFill>
                  <a:srgbClr val="244583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Young </a:t>
            </a:r>
            <a:r>
              <a:rPr lang="it-IT" sz="3000" i="1" dirty="0" err="1">
                <a:solidFill>
                  <a:srgbClr val="244583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Italian</a:t>
            </a:r>
            <a:r>
              <a:rPr lang="it-IT" sz="3000" i="1" dirty="0">
                <a:solidFill>
                  <a:srgbClr val="244583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it-IT" sz="3000" i="1" dirty="0" err="1">
                <a:solidFill>
                  <a:srgbClr val="244583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Economist</a:t>
            </a:r>
            <a:r>
              <a:rPr lang="it-IT" sz="3000" i="1" dirty="0">
                <a:solidFill>
                  <a:srgbClr val="244583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Award</a:t>
            </a:r>
          </a:p>
        </p:txBody>
      </p:sp>
      <p:sp>
        <p:nvSpPr>
          <p:cNvPr id="22531" name="Segnaposto contenuto 2"/>
          <p:cNvSpPr>
            <a:spLocks noGrp="1"/>
          </p:cNvSpPr>
          <p:nvPr>
            <p:ph sz="quarter" idx="1"/>
          </p:nvPr>
        </p:nvSpPr>
        <p:spPr>
          <a:xfrm>
            <a:off x="76200" y="1527175"/>
            <a:ext cx="9067800" cy="5178424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it-IT" sz="2600" b="1" dirty="0">
                <a:solidFill>
                  <a:srgbClr val="244583"/>
                </a:solidFill>
                <a:latin typeface="Georgia" panose="02040502050405020303" pitchFamily="18" charset="0"/>
                <a:cs typeface="+mj-cs"/>
              </a:rPr>
              <a:t>VII Edizione (2023) YIEA! </a:t>
            </a:r>
            <a:r>
              <a:rPr lang="it-IT" sz="2400" dirty="0">
                <a:latin typeface="Georgia" panose="02040502050405020303" pitchFamily="18" charset="0"/>
              </a:rPr>
              <a:t>per il miglior saggio inviato alla 64a Riunione Scientifica Annuale SIE 2023 da un/a autore/autrice under-35</a:t>
            </a:r>
          </a:p>
          <a:p>
            <a:pPr marL="0" indent="0">
              <a:buNone/>
              <a:defRPr/>
            </a:pPr>
            <a:endParaRPr lang="it-IT" sz="2000" b="1" dirty="0">
              <a:latin typeface="Georgia"/>
              <a:cs typeface="Georgia"/>
            </a:endParaRPr>
          </a:p>
          <a:p>
            <a:pPr marL="0" indent="0">
              <a:buNone/>
              <a:defRPr/>
            </a:pPr>
            <a:r>
              <a:rPr lang="it-IT" sz="2600" b="1" dirty="0">
                <a:solidFill>
                  <a:srgbClr val="244583"/>
                </a:solidFill>
                <a:latin typeface="Georgia" panose="02040502050405020303" pitchFamily="18" charset="0"/>
                <a:cs typeface="+mj-cs"/>
              </a:rPr>
              <a:t>Procedura di valutazione</a:t>
            </a:r>
          </a:p>
          <a:p>
            <a:pPr lvl="1">
              <a:defRPr/>
            </a:pPr>
            <a:r>
              <a:rPr lang="it-IT" sz="2400" u="sng" dirty="0">
                <a:latin typeface="Georgia" panose="02040502050405020303" pitchFamily="18" charset="0"/>
                <a:ea typeface="MS PGothic" panose="020B0600070205080204" pitchFamily="34" charset="-128"/>
              </a:rPr>
              <a:t>Preselezione d</a:t>
            </a:r>
            <a:r>
              <a:rPr lang="it-IT" sz="2400" dirty="0">
                <a:latin typeface="Georgia" panose="02040502050405020303" pitchFamily="18" charset="0"/>
                <a:ea typeface="MS PGothic" panose="020B0600070205080204" pitchFamily="34" charset="-128"/>
              </a:rPr>
              <a:t>ei saggi inviati</a:t>
            </a:r>
            <a:r>
              <a:rPr lang="it-IT" dirty="0">
                <a:latin typeface="Georgia" panose="02040502050405020303" pitchFamily="18" charset="0"/>
                <a:ea typeface="MS PGothic" panose="020B0600070205080204" pitchFamily="34" charset="-128"/>
              </a:rPr>
              <a:t> (13 lavori)</a:t>
            </a:r>
          </a:p>
          <a:p>
            <a:pPr marL="457200" lvl="1" indent="0">
              <a:buNone/>
              <a:defRPr/>
            </a:pPr>
            <a:endParaRPr lang="it-IT" dirty="0">
              <a:latin typeface="Georgia" panose="02040502050405020303" pitchFamily="18" charset="0"/>
              <a:ea typeface="MS PGothic" panose="020B0600070205080204" pitchFamily="34" charset="-128"/>
            </a:endParaRPr>
          </a:p>
          <a:p>
            <a:pPr lvl="1">
              <a:defRPr/>
            </a:pPr>
            <a:r>
              <a:rPr lang="it-IT" sz="2400" dirty="0">
                <a:latin typeface="Georgia" panose="02040502050405020303" pitchFamily="18" charset="0"/>
                <a:ea typeface="MS PGothic" panose="020B0600070205080204" pitchFamily="34" charset="-128"/>
              </a:rPr>
              <a:t>Selezione da parte della Commissione di valutazione: </a:t>
            </a:r>
          </a:p>
          <a:p>
            <a:pPr marL="457200" lvl="1" indent="0">
              <a:buNone/>
              <a:defRPr/>
            </a:pPr>
            <a:r>
              <a:rPr lang="it-IT" sz="2400" dirty="0">
                <a:latin typeface="Georgia" panose="02040502050405020303" pitchFamily="18" charset="0"/>
                <a:ea typeface="MS PGothic" panose="020B0600070205080204" pitchFamily="34" charset="-128"/>
              </a:rPr>
              <a:t>	Consiglio di Presidenza, </a:t>
            </a:r>
            <a:r>
              <a:rPr lang="it-IT" sz="2400" dirty="0" err="1">
                <a:latin typeface="Georgia" panose="02040502050405020303" pitchFamily="18" charset="0"/>
                <a:ea typeface="MS PGothic" panose="020B0600070205080204" pitchFamily="34" charset="-128"/>
              </a:rPr>
              <a:t>Managing</a:t>
            </a:r>
            <a:r>
              <a:rPr lang="it-IT" sz="2400" dirty="0">
                <a:latin typeface="Georgia" panose="02040502050405020303" pitchFamily="18" charset="0"/>
                <a:ea typeface="MS PGothic" panose="020B0600070205080204" pitchFamily="34" charset="-128"/>
              </a:rPr>
              <a:t> Editors e Associate 	Editors dell’</a:t>
            </a:r>
            <a:r>
              <a:rPr lang="it-IT" sz="2400" dirty="0" err="1">
                <a:latin typeface="Georgia" panose="02040502050405020303" pitchFamily="18" charset="0"/>
                <a:ea typeface="MS PGothic" panose="020B0600070205080204" pitchFamily="34" charset="-128"/>
              </a:rPr>
              <a:t>Italian</a:t>
            </a:r>
            <a:r>
              <a:rPr lang="it-IT" sz="2400" dirty="0">
                <a:latin typeface="Georgia" panose="02040502050405020303" pitchFamily="18" charset="0"/>
                <a:ea typeface="MS PGothic" panose="020B0600070205080204" pitchFamily="34" charset="-128"/>
              </a:rPr>
              <a:t> Economic Journal </a:t>
            </a:r>
          </a:p>
          <a:p>
            <a:pPr marL="274638" lvl="1" indent="0">
              <a:buFont typeface="Wingdings" charset="0"/>
              <a:buNone/>
              <a:defRPr/>
            </a:pPr>
            <a:endParaRPr lang="it-IT" sz="2600" b="1" dirty="0">
              <a:solidFill>
                <a:schemeClr val="accent1">
                  <a:lumMod val="50000"/>
                </a:schemeClr>
              </a:solidFill>
              <a:highlight>
                <a:srgbClr val="FFFF00"/>
              </a:highlight>
              <a:latin typeface="Georgia" panose="02040502050405020303" pitchFamily="18" charset="0"/>
              <a:ea typeface="MS PGothic" panose="020B0600070205080204" pitchFamily="34" charset="-128"/>
            </a:endParaRPr>
          </a:p>
        </p:txBody>
      </p:sp>
      <p:pic>
        <p:nvPicPr>
          <p:cNvPr id="39940" name="Picture 5" descr="Logo S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366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0F21178-975F-F437-3828-E07373B7C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sz="3000" i="1" dirty="0">
                <a:solidFill>
                  <a:srgbClr val="244583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Young </a:t>
            </a:r>
            <a:r>
              <a:rPr lang="it-IT" sz="3000" i="1" dirty="0" err="1">
                <a:solidFill>
                  <a:srgbClr val="244583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Italian</a:t>
            </a:r>
            <a:r>
              <a:rPr lang="it-IT" sz="3000" i="1" dirty="0">
                <a:solidFill>
                  <a:srgbClr val="244583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Economist Award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A9001C4-A464-2B3F-5D8E-1CF1E3FB3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15570"/>
            <a:ext cx="8229600" cy="4983162"/>
          </a:xfrm>
        </p:spPr>
        <p:txBody>
          <a:bodyPr/>
          <a:lstStyle/>
          <a:p>
            <a:pPr marL="0" indent="0">
              <a:buNone/>
              <a:defRPr/>
            </a:pPr>
            <a:endParaRPr lang="it-IT" sz="2600" b="1" dirty="0">
              <a:solidFill>
                <a:srgbClr val="244583"/>
              </a:solidFill>
              <a:latin typeface="Georgia" panose="02040502050405020303" pitchFamily="18" charset="0"/>
              <a:cs typeface="+mj-cs"/>
            </a:endParaRPr>
          </a:p>
          <a:p>
            <a:pPr marL="0" indent="0">
              <a:buNone/>
              <a:defRPr/>
            </a:pPr>
            <a:r>
              <a:rPr lang="it-IT" sz="2800" b="1" dirty="0">
                <a:solidFill>
                  <a:srgbClr val="244583"/>
                </a:solidFill>
                <a:latin typeface="Georgia" panose="02040502050405020303" pitchFamily="18" charset="0"/>
                <a:cs typeface="+mj-cs"/>
              </a:rPr>
              <a:t>I vincitori edizione 2023:</a:t>
            </a:r>
          </a:p>
          <a:p>
            <a:pPr marL="0" indent="0">
              <a:buNone/>
            </a:pPr>
            <a:endParaRPr lang="it-IT" sz="2800" dirty="0">
              <a:latin typeface="Georgia" panose="02040502050405020303" pitchFamily="18" charset="0"/>
            </a:endParaRPr>
          </a:p>
          <a:p>
            <a:r>
              <a:rPr lang="it-IT" sz="2800" b="1" dirty="0">
                <a:solidFill>
                  <a:srgbClr val="244583"/>
                </a:solidFill>
                <a:latin typeface="Georgia" panose="02040502050405020303" pitchFamily="18" charset="0"/>
                <a:cs typeface="+mj-cs"/>
              </a:rPr>
              <a:t>Federico Favaretto</a:t>
            </a:r>
            <a:r>
              <a:rPr lang="it-IT" sz="2800" b="1" dirty="0">
                <a:latin typeface="Georgia" panose="02040502050405020303" pitchFamily="18" charset="0"/>
              </a:rPr>
              <a:t>, </a:t>
            </a:r>
            <a:r>
              <a:rPr lang="it-IT" sz="2800" dirty="0">
                <a:latin typeface="Georgia" panose="02040502050405020303" pitchFamily="18" charset="0"/>
              </a:rPr>
              <a:t>Università di Urbino</a:t>
            </a:r>
            <a:br>
              <a:rPr lang="it-IT" sz="2800" i="1" dirty="0">
                <a:effectLst/>
                <a:latin typeface="Georgia" panose="02040502050405020303" pitchFamily="18" charset="0"/>
                <a:ea typeface="Calibri" panose="020F0502020204030204" pitchFamily="34" charset="0"/>
              </a:rPr>
            </a:br>
            <a:r>
              <a:rPr lang="it-IT" sz="2800" dirty="0">
                <a:latin typeface="Georgia" panose="02040502050405020303" pitchFamily="18" charset="0"/>
              </a:rPr>
              <a:t>Paper:</a:t>
            </a:r>
            <a:r>
              <a:rPr lang="it-IT" sz="2800" b="1" dirty="0">
                <a:latin typeface="Georgia" panose="02040502050405020303" pitchFamily="18" charset="0"/>
              </a:rPr>
              <a:t> </a:t>
            </a:r>
            <a:r>
              <a:rPr lang="it-IT" sz="2800" dirty="0"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“</a:t>
            </a:r>
            <a:r>
              <a:rPr lang="it-IT" sz="2800" i="1" dirty="0">
                <a:latin typeface="Georgia" panose="02040502050405020303" pitchFamily="18" charset="0"/>
              </a:rPr>
              <a:t>Exchange Rates and Government </a:t>
            </a:r>
            <a:r>
              <a:rPr lang="it-IT" sz="2800" i="1" dirty="0" err="1">
                <a:latin typeface="Georgia" panose="02040502050405020303" pitchFamily="18" charset="0"/>
              </a:rPr>
              <a:t>Debt</a:t>
            </a:r>
            <a:r>
              <a:rPr lang="it-IT" sz="2800" i="1" dirty="0">
                <a:latin typeface="Georgia" panose="02040502050405020303" pitchFamily="18" charset="0"/>
              </a:rPr>
              <a:t>” </a:t>
            </a:r>
            <a:br>
              <a:rPr lang="it-IT" sz="2800" i="1" dirty="0">
                <a:latin typeface="Georgia" panose="02040502050405020303" pitchFamily="18" charset="0"/>
              </a:rPr>
            </a:br>
            <a:endParaRPr lang="it-IT" sz="2800" i="1" dirty="0">
              <a:latin typeface="Georgia" panose="02040502050405020303" pitchFamily="18" charset="0"/>
            </a:endParaRPr>
          </a:p>
          <a:p>
            <a:r>
              <a:rPr lang="it-IT" sz="2800" b="1" dirty="0">
                <a:solidFill>
                  <a:srgbClr val="244583"/>
                </a:solidFill>
                <a:latin typeface="Georgia" panose="02040502050405020303" pitchFamily="18" charset="0"/>
                <a:cs typeface="+mj-cs"/>
              </a:rPr>
              <a:t>Andrea Papetti, </a:t>
            </a:r>
            <a:r>
              <a:rPr lang="it-IT" sz="2800" dirty="0">
                <a:latin typeface="Georgia" panose="02040502050405020303" pitchFamily="18" charset="0"/>
              </a:rPr>
              <a:t>Banca d’Italia </a:t>
            </a:r>
            <a:br>
              <a:rPr lang="it-IT" sz="2800" b="1" dirty="0">
                <a:latin typeface="Georgia" panose="02040502050405020303" pitchFamily="18" charset="0"/>
              </a:rPr>
            </a:br>
            <a:r>
              <a:rPr lang="it-IT" sz="2800" dirty="0">
                <a:latin typeface="Georgia" panose="02040502050405020303" pitchFamily="18" charset="0"/>
              </a:rPr>
              <a:t>Paper:</a:t>
            </a:r>
            <a:r>
              <a:rPr lang="it-IT" sz="2800" b="1" dirty="0">
                <a:latin typeface="Georgia" panose="02040502050405020303" pitchFamily="18" charset="0"/>
              </a:rPr>
              <a:t> </a:t>
            </a:r>
            <a:r>
              <a:rPr lang="it-IT" sz="2800" i="1" dirty="0"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“</a:t>
            </a:r>
            <a:r>
              <a:rPr lang="it-IT" sz="2800" i="1" dirty="0" err="1">
                <a:latin typeface="Georgia" panose="02040502050405020303" pitchFamily="18" charset="0"/>
              </a:rPr>
              <a:t>Population</a:t>
            </a:r>
            <a:r>
              <a:rPr lang="it-IT" sz="2800" i="1" dirty="0">
                <a:latin typeface="Georgia" panose="02040502050405020303" pitchFamily="18" charset="0"/>
              </a:rPr>
              <a:t> Aging, Relative Prices and Capital Flows </a:t>
            </a:r>
            <a:r>
              <a:rPr lang="it-IT" sz="2800" i="1" dirty="0" err="1">
                <a:latin typeface="Georgia" panose="02040502050405020303" pitchFamily="18" charset="0"/>
              </a:rPr>
              <a:t>across</a:t>
            </a:r>
            <a:r>
              <a:rPr lang="it-IT" sz="2800" i="1" dirty="0">
                <a:latin typeface="Georgia" panose="02040502050405020303" pitchFamily="18" charset="0"/>
              </a:rPr>
              <a:t> the Globe”</a:t>
            </a:r>
          </a:p>
          <a:p>
            <a:pPr marL="0" indent="0">
              <a:buNone/>
            </a:pPr>
            <a:endParaRPr lang="it-IT" sz="2800" i="1" dirty="0">
              <a:latin typeface="Georgia" panose="02040502050405020303" pitchFamily="18" charset="0"/>
            </a:endParaRPr>
          </a:p>
          <a:p>
            <a:pPr marL="0" indent="0" algn="ctr">
              <a:buNone/>
            </a:pPr>
            <a:r>
              <a:rPr lang="it-IT" sz="2800" i="1" dirty="0">
                <a:latin typeface="Georgia" panose="02040502050405020303" pitchFamily="18" charset="0"/>
              </a:rPr>
              <a:t>Premio in denaro 1.500 euro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42A65219-6649-249E-B540-92204FBF55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76705"/>
            <a:ext cx="938865" cy="9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342534"/>
      </p:ext>
    </p:extLst>
  </p:cSld>
  <p:clrMapOvr>
    <a:masterClrMapping/>
  </p:clrMapOvr>
  <p:transition spd="slow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sz="3000" i="1" dirty="0" err="1">
                <a:solidFill>
                  <a:srgbClr val="244583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ItJE</a:t>
            </a:r>
            <a:r>
              <a:rPr lang="it-IT" sz="3000" i="1" dirty="0">
                <a:solidFill>
                  <a:srgbClr val="244583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Best </a:t>
            </a:r>
            <a:r>
              <a:rPr lang="it-IT" sz="3000" i="1" dirty="0" err="1">
                <a:solidFill>
                  <a:srgbClr val="244583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Referee</a:t>
            </a:r>
            <a:r>
              <a:rPr lang="it-IT" sz="3000" i="1" dirty="0">
                <a:solidFill>
                  <a:srgbClr val="244583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Award</a:t>
            </a:r>
          </a:p>
        </p:txBody>
      </p:sp>
      <p:sp>
        <p:nvSpPr>
          <p:cNvPr id="40963" name="Segnaposto contenuto 2"/>
          <p:cNvSpPr>
            <a:spLocks noGrp="1" noChangeArrowheads="1"/>
          </p:cNvSpPr>
          <p:nvPr>
            <p:ph sz="quarter" idx="1"/>
          </p:nvPr>
        </p:nvSpPr>
        <p:spPr>
          <a:xfrm>
            <a:off x="381000" y="1600200"/>
            <a:ext cx="9067800" cy="4949825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it-IT" altLang="en-US" sz="2800" b="1" dirty="0">
                <a:solidFill>
                  <a:srgbClr val="244583"/>
                </a:solidFill>
                <a:latin typeface="Georgia" panose="02040502050405020303" pitchFamily="18" charset="0"/>
                <a:cs typeface="+mj-cs"/>
              </a:rPr>
              <a:t>VI Edizione (2023) </a:t>
            </a:r>
            <a:r>
              <a:rPr lang="it-IT" altLang="en-US" sz="2800" dirty="0">
                <a:latin typeface="Georgia" panose="02040502050405020303" pitchFamily="18" charset="0"/>
              </a:rPr>
              <a:t>per il contributo di impegno e qualità del servizio fornito come referee dell’</a:t>
            </a:r>
            <a:r>
              <a:rPr lang="it-IT" altLang="en-US" sz="2800" i="1" dirty="0" err="1">
                <a:latin typeface="Georgia" panose="02040502050405020303" pitchFamily="18" charset="0"/>
              </a:rPr>
              <a:t>Italian</a:t>
            </a:r>
            <a:r>
              <a:rPr lang="it-IT" altLang="en-US" sz="2800" i="1" dirty="0">
                <a:latin typeface="Georgia" panose="02040502050405020303" pitchFamily="18" charset="0"/>
              </a:rPr>
              <a:t> Economic Journal </a:t>
            </a:r>
            <a:r>
              <a:rPr lang="it-IT" altLang="en-US" sz="2800" dirty="0">
                <a:latin typeface="Georgia" panose="02040502050405020303" pitchFamily="18" charset="0"/>
              </a:rPr>
              <a:t>nel 2022: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it-IT" altLang="en-US" sz="2800" b="1" dirty="0">
                <a:solidFill>
                  <a:srgbClr val="244583"/>
                </a:solidFill>
                <a:latin typeface="Georgia" panose="02040502050405020303" pitchFamily="18" charset="0"/>
                <a:cs typeface="+mj-cs"/>
              </a:rPr>
              <a:t>Nicola Borri </a:t>
            </a:r>
            <a:r>
              <a:rPr lang="it-IT" altLang="en-US" sz="2800" dirty="0">
                <a:latin typeface="Georgia" panose="02040502050405020303" pitchFamily="18" charset="0"/>
              </a:rPr>
              <a:t>LUISS Guido Carli</a:t>
            </a:r>
          </a:p>
          <a:p>
            <a:pPr marL="0" indent="0">
              <a:lnSpc>
                <a:spcPct val="150000"/>
              </a:lnSpc>
              <a:buNone/>
            </a:pPr>
            <a:endParaRPr lang="it-IT" altLang="en-US" sz="2800" dirty="0">
              <a:latin typeface="Georgia" panose="02040502050405020303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it-IT" altLang="en-US" sz="2800" dirty="0">
                <a:latin typeface="Georgia" panose="02040502050405020303" pitchFamily="18" charset="0"/>
              </a:rPr>
              <a:t>I</a:t>
            </a:r>
            <a:r>
              <a:rPr lang="it-IT" sz="2800" dirty="0">
                <a:latin typeface="Georgia" panose="02040502050405020303" pitchFamily="18" charset="0"/>
              </a:rPr>
              <a:t>l premio attribuisce la posizione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it-IT" sz="2800" dirty="0">
                <a:latin typeface="Georgia" panose="02040502050405020303" pitchFamily="18" charset="0"/>
              </a:rPr>
              <a:t>di socio della SIE per il triennio 2023-2026</a:t>
            </a:r>
          </a:p>
          <a:p>
            <a:pPr marL="0" indent="0">
              <a:lnSpc>
                <a:spcPct val="150000"/>
              </a:lnSpc>
              <a:buNone/>
            </a:pPr>
            <a:endParaRPr lang="it-IT" altLang="en-US" sz="2600" dirty="0">
              <a:latin typeface="Georgia" panose="02040502050405020303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it-IT" altLang="en-US" sz="2600" b="1" dirty="0">
                <a:solidFill>
                  <a:srgbClr val="244583"/>
                </a:solidFill>
                <a:highlight>
                  <a:srgbClr val="FFFF00"/>
                </a:highlight>
                <a:latin typeface="Georgia" panose="02040502050405020303" pitchFamily="18" charset="0"/>
                <a:cs typeface="+mj-cs"/>
              </a:rPr>
              <a:t> </a:t>
            </a:r>
            <a:endParaRPr lang="it-IT" altLang="en-US" sz="2600" i="1" dirty="0">
              <a:highlight>
                <a:srgbClr val="FFFF00"/>
              </a:highlight>
              <a:latin typeface="Georgia" panose="02040502050405020303" pitchFamily="18" charset="0"/>
            </a:endParaRPr>
          </a:p>
        </p:txBody>
      </p:sp>
      <p:pic>
        <p:nvPicPr>
          <p:cNvPr id="40964" name="Immagin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360363"/>
            <a:ext cx="9398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7620000" cy="936625"/>
          </a:xfrm>
        </p:spPr>
        <p:txBody>
          <a:bodyPr/>
          <a:lstStyle/>
          <a:p>
            <a:pPr>
              <a:defRPr/>
            </a:pPr>
            <a:r>
              <a:rPr lang="it-IT" sz="2000" b="1" i="1" dirty="0">
                <a:solidFill>
                  <a:srgbClr val="244583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XXIII Edizione del Premio SIE </a:t>
            </a:r>
            <a:br>
              <a:rPr lang="it-IT" sz="2000" b="1" i="1" dirty="0">
                <a:solidFill>
                  <a:srgbClr val="244583"/>
                </a:solidFill>
                <a:latin typeface="Georgia" panose="02040502050405020303" pitchFamily="18" charset="0"/>
                <a:cs typeface="Arial" panose="020B0604020202020204" pitchFamily="34" charset="0"/>
              </a:rPr>
            </a:br>
            <a:r>
              <a:rPr lang="it-IT" sz="2000" b="1" i="1" dirty="0">
                <a:solidFill>
                  <a:srgbClr val="244583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per Tesi di dottorato di ricerca in campo economico</a:t>
            </a:r>
            <a:br>
              <a:rPr lang="it-IT" sz="1800" b="1" i="1" dirty="0">
                <a:solidFill>
                  <a:srgbClr val="244583"/>
                </a:solidFill>
                <a:latin typeface="Georgia" panose="02040502050405020303" pitchFamily="18" charset="0"/>
                <a:cs typeface="Arial" panose="020B0604020202020204" pitchFamily="34" charset="0"/>
              </a:rPr>
            </a:br>
            <a:r>
              <a:rPr lang="it-IT" sz="1800" b="1" i="1" dirty="0">
                <a:solidFill>
                  <a:srgbClr val="244583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Anno 2023</a:t>
            </a:r>
          </a:p>
        </p:txBody>
      </p:sp>
      <p:sp>
        <p:nvSpPr>
          <p:cNvPr id="22531" name="Segnaposto contenuto 2"/>
          <p:cNvSpPr>
            <a:spLocks noGrp="1"/>
          </p:cNvSpPr>
          <p:nvPr>
            <p:ph sz="quarter" idx="1"/>
          </p:nvPr>
        </p:nvSpPr>
        <p:spPr>
          <a:xfrm>
            <a:off x="304800" y="1089025"/>
            <a:ext cx="8229600" cy="6302375"/>
          </a:xfrm>
        </p:spPr>
        <p:txBody>
          <a:bodyPr/>
          <a:lstStyle/>
          <a:p>
            <a:pPr marL="0" indent="0">
              <a:buNone/>
            </a:pPr>
            <a:r>
              <a:rPr lang="it-IT" sz="2000" b="1" i="1" dirty="0">
                <a:solidFill>
                  <a:srgbClr val="244583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Tesi ricevute: 30</a:t>
            </a:r>
          </a:p>
          <a:p>
            <a:pPr marL="0" indent="0">
              <a:buNone/>
            </a:pPr>
            <a:r>
              <a:rPr lang="it-IT" sz="1800" dirty="0">
                <a:latin typeface="Georgia" panose="02040502050405020303" pitchFamily="18" charset="0"/>
              </a:rPr>
              <a:t>Procedimento di valutazione: doppio referaggio su singolo lavoro da parte dei membri del </a:t>
            </a:r>
            <a:r>
              <a:rPr lang="it-IT" sz="1800" dirty="0" err="1">
                <a:latin typeface="Georgia" panose="02040502050405020303" pitchFamily="18" charset="0"/>
              </a:rPr>
              <a:t>CdP</a:t>
            </a:r>
            <a:endParaRPr lang="it-IT" sz="18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it-IT" sz="1800" dirty="0">
                <a:latin typeface="Georgia" panose="02040502050405020303" pitchFamily="18" charset="0"/>
              </a:rPr>
              <a:t>Selezione della short list di tesi da presentare in webinar (11 e 12 settembre)</a:t>
            </a:r>
            <a:br>
              <a:rPr lang="it-IT" sz="1800" dirty="0">
                <a:latin typeface="Georgia" panose="02040502050405020303" pitchFamily="18" charset="0"/>
              </a:rPr>
            </a:br>
            <a:br>
              <a:rPr lang="it-IT" sz="1800" dirty="0">
                <a:latin typeface="Georgia" panose="02040502050405020303" pitchFamily="18" charset="0"/>
              </a:rPr>
            </a:br>
            <a:r>
              <a:rPr lang="it-IT" sz="2000" b="1" i="1" dirty="0">
                <a:solidFill>
                  <a:srgbClr val="244583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11 settembre</a:t>
            </a:r>
          </a:p>
          <a:p>
            <a:pPr marL="0" indent="0">
              <a:buNone/>
            </a:pPr>
            <a:r>
              <a:rPr lang="it-IT" sz="1400" dirty="0">
                <a:latin typeface="Georgia" panose="02040502050405020303" pitchFamily="18" charset="0"/>
              </a:rPr>
              <a:t>- Caterina MURATORI	 	 (Università di Torino) - </a:t>
            </a:r>
            <a:r>
              <a:rPr lang="en-US" sz="1400" dirty="0">
                <a:latin typeface="Georgia" panose="02040502050405020303" pitchFamily="18" charset="0"/>
              </a:rPr>
              <a:t>The consequences of limited access to the 			 health care and educational system.  The cases of abortion 			 provision and school closure</a:t>
            </a:r>
          </a:p>
          <a:p>
            <a:pPr marL="0" indent="0">
              <a:buNone/>
            </a:pPr>
            <a:r>
              <a:rPr lang="en-US" sz="1400" dirty="0">
                <a:latin typeface="Georgia" panose="02040502050405020303" pitchFamily="18" charset="0"/>
              </a:rPr>
              <a:t>- Marco  MARTINEZ</a:t>
            </a:r>
            <a:r>
              <a:rPr lang="en-US" sz="1400" i="1" dirty="0">
                <a:latin typeface="Georgia" panose="02040502050405020303" pitchFamily="18" charset="0"/>
              </a:rPr>
              <a:t>		</a:t>
            </a:r>
            <a:r>
              <a:rPr lang="it-IT" sz="1400" dirty="0">
                <a:latin typeface="Georgia" panose="02040502050405020303" pitchFamily="18" charset="0"/>
              </a:rPr>
              <a:t>(Scuola Superiore Sant’Anna Pisa) </a:t>
            </a:r>
            <a:r>
              <a:rPr lang="en-US" sz="1400" dirty="0">
                <a:latin typeface="Georgia" panose="02040502050405020303" pitchFamily="18" charset="0"/>
              </a:rPr>
              <a:t>- Four Essays on Italian 			Economic History: Human Capital and Innovation, 1815-1914</a:t>
            </a:r>
          </a:p>
          <a:p>
            <a:pPr marL="0" indent="0">
              <a:buNone/>
            </a:pPr>
            <a:r>
              <a:rPr lang="it-IT" sz="1400" dirty="0">
                <a:latin typeface="Georgia" panose="02040502050405020303" pitchFamily="18" charset="0"/>
              </a:rPr>
              <a:t>- Federica DE ASCENTIIS </a:t>
            </a:r>
            <a:r>
              <a:rPr lang="it-IT" sz="1400" b="1" dirty="0">
                <a:latin typeface="Georgia" panose="02040502050405020303" pitchFamily="18" charset="0"/>
              </a:rPr>
              <a:t>	 </a:t>
            </a:r>
            <a:r>
              <a:rPr lang="it-IT" sz="1400" dirty="0">
                <a:latin typeface="Georgia" panose="02040502050405020303" pitchFamily="18" charset="0"/>
              </a:rPr>
              <a:t>(Università Politecnica delle Marche) - </a:t>
            </a:r>
            <a:r>
              <a:rPr lang="en-US" sz="1400" dirty="0">
                <a:latin typeface="Georgia" panose="02040502050405020303" pitchFamily="18" charset="0"/>
              </a:rPr>
              <a:t>Common Ownership, 			 Market Power, and Investment Efficiency</a:t>
            </a:r>
          </a:p>
          <a:p>
            <a:pPr marL="0" indent="0">
              <a:buNone/>
            </a:pPr>
            <a:endParaRPr lang="it-IT" sz="14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it-IT" sz="2000" b="1" i="1" dirty="0">
                <a:solidFill>
                  <a:srgbClr val="244583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12 settembre</a:t>
            </a:r>
          </a:p>
          <a:p>
            <a:pPr marL="0" indent="0">
              <a:buNone/>
            </a:pPr>
            <a:r>
              <a:rPr lang="it-IT" sz="1400" b="1" dirty="0">
                <a:latin typeface="Georgia" panose="02040502050405020303" pitchFamily="18" charset="0"/>
              </a:rPr>
              <a:t>- </a:t>
            </a:r>
            <a:r>
              <a:rPr lang="it-IT" sz="1400" dirty="0">
                <a:latin typeface="Georgia" panose="02040502050405020303" pitchFamily="18" charset="0"/>
              </a:rPr>
              <a:t>Beniamino PISICOLI		(Università di Roma Tor Vergata)</a:t>
            </a:r>
            <a:r>
              <a:rPr lang="it-IT" sz="1400" i="1" dirty="0">
                <a:latin typeface="Georgia" panose="02040502050405020303" pitchFamily="18" charset="0"/>
              </a:rPr>
              <a:t> </a:t>
            </a:r>
            <a:r>
              <a:rPr lang="it-IT" sz="1400" dirty="0">
                <a:latin typeface="Georgia" panose="02040502050405020303" pitchFamily="18" charset="0"/>
              </a:rPr>
              <a:t>- </a:t>
            </a:r>
            <a:r>
              <a:rPr lang="en-US" sz="1400" dirty="0">
                <a:latin typeface="Georgia" panose="02040502050405020303" pitchFamily="18" charset="0"/>
              </a:rPr>
              <a:t>Essays in corporate finance and 			financial markets </a:t>
            </a:r>
            <a:endParaRPr lang="it-IT" sz="1400" b="1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it-IT" sz="1400" dirty="0">
                <a:latin typeface="Georgia" panose="02040502050405020303" pitchFamily="18" charset="0"/>
              </a:rPr>
              <a:t>- Giulia CARALLO		 (Università Cà Foscari di Venezia) - </a:t>
            </a:r>
            <a:r>
              <a:rPr lang="en-US" sz="1400" dirty="0">
                <a:latin typeface="Georgia" panose="02040502050405020303" pitchFamily="18" charset="0"/>
              </a:rPr>
              <a:t>Modelling Times Series of 			 Counts</a:t>
            </a:r>
            <a:br>
              <a:rPr lang="en-US" sz="1400" dirty="0">
                <a:latin typeface="Georgia" panose="02040502050405020303" pitchFamily="18" charset="0"/>
              </a:rPr>
            </a:br>
            <a:r>
              <a:rPr lang="it-IT" sz="1400" b="1" dirty="0">
                <a:latin typeface="Georgia" panose="02040502050405020303" pitchFamily="18" charset="0"/>
              </a:rPr>
              <a:t>-</a:t>
            </a:r>
            <a:r>
              <a:rPr lang="it-IT" sz="1800" b="1" dirty="0">
                <a:latin typeface="Georgia" panose="02040502050405020303" pitchFamily="18" charset="0"/>
              </a:rPr>
              <a:t> </a:t>
            </a:r>
            <a:r>
              <a:rPr lang="it-IT" sz="1400" dirty="0">
                <a:latin typeface="Georgia" panose="02040502050405020303" pitchFamily="18" charset="0"/>
              </a:rPr>
              <a:t>Luca FOSSO		(Università di Milano e Pavia) </a:t>
            </a:r>
            <a:r>
              <a:rPr lang="it-IT" sz="1400" i="1" dirty="0">
                <a:latin typeface="Georgia" panose="02040502050405020303" pitchFamily="18" charset="0"/>
              </a:rPr>
              <a:t>- </a:t>
            </a:r>
            <a:r>
              <a:rPr lang="it-IT" sz="1400" dirty="0" err="1">
                <a:latin typeface="Georgia" panose="02040502050405020303" pitchFamily="18" charset="0"/>
              </a:rPr>
              <a:t>Essays</a:t>
            </a:r>
            <a:r>
              <a:rPr lang="it-IT" sz="1400" dirty="0">
                <a:latin typeface="Georgia" panose="02040502050405020303" pitchFamily="18" charset="0"/>
              </a:rPr>
              <a:t> in </a:t>
            </a:r>
            <a:r>
              <a:rPr lang="it-IT" sz="1400" dirty="0" err="1">
                <a:latin typeface="Georgia" panose="02040502050405020303" pitchFamily="18" charset="0"/>
              </a:rPr>
              <a:t>Empirical</a:t>
            </a:r>
            <a:r>
              <a:rPr lang="it-IT" sz="1400" dirty="0">
                <a:latin typeface="Georgia" panose="02040502050405020303" pitchFamily="18" charset="0"/>
              </a:rPr>
              <a:t> 				</a:t>
            </a:r>
            <a:r>
              <a:rPr lang="it-IT" sz="1400" dirty="0" err="1">
                <a:latin typeface="Georgia" panose="02040502050405020303" pitchFamily="18" charset="0"/>
              </a:rPr>
              <a:t>Macroeconomics</a:t>
            </a:r>
            <a:r>
              <a:rPr lang="it-IT" sz="1400" dirty="0">
                <a:latin typeface="Georgia" panose="02040502050405020303" pitchFamily="18" charset="0"/>
              </a:rPr>
              <a:t>  	 </a:t>
            </a:r>
            <a:endParaRPr lang="en-US" sz="14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it-IT" sz="1800" dirty="0">
                <a:latin typeface="Georgia" panose="02040502050405020303" pitchFamily="18" charset="0"/>
              </a:rPr>
              <a:t>-</a:t>
            </a:r>
            <a:r>
              <a:rPr lang="it-IT" sz="1400" dirty="0">
                <a:latin typeface="Georgia" panose="02040502050405020303" pitchFamily="18" charset="0"/>
              </a:rPr>
              <a:t> </a:t>
            </a:r>
            <a:r>
              <a:rPr lang="en-US" sz="1400" dirty="0">
                <a:latin typeface="Georgia" panose="02040502050405020303" pitchFamily="18" charset="0"/>
              </a:rPr>
              <a:t>	</a:t>
            </a:r>
            <a:endParaRPr lang="it-IT" sz="1400" dirty="0">
              <a:latin typeface="Georgia" panose="02040502050405020303" pitchFamily="18" charset="0"/>
            </a:endParaRPr>
          </a:p>
        </p:txBody>
      </p:sp>
      <p:pic>
        <p:nvPicPr>
          <p:cNvPr id="41988" name="Picture 5" descr="Logo S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366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5878346"/>
      </p:ext>
    </p:extLst>
  </p:cSld>
  <p:clrMapOvr>
    <a:masterClrMapping/>
  </p:clrMapOvr>
  <p:transition spd="slow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71600" y="214460"/>
            <a:ext cx="7315199" cy="1461940"/>
          </a:xfrm>
        </p:spPr>
        <p:txBody>
          <a:bodyPr/>
          <a:lstStyle/>
          <a:p>
            <a:pPr>
              <a:defRPr/>
            </a:pPr>
            <a:br>
              <a:rPr lang="it-IT" sz="2800" b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cs typeface="Georgia"/>
              </a:rPr>
            </a:br>
            <a:r>
              <a:rPr lang="it-IT" sz="2000" b="1" i="1" dirty="0">
                <a:solidFill>
                  <a:srgbClr val="244583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XXIII Edizione del Premio SIE </a:t>
            </a:r>
            <a:br>
              <a:rPr lang="it-IT" sz="2000" b="1" i="1" dirty="0">
                <a:solidFill>
                  <a:srgbClr val="244583"/>
                </a:solidFill>
                <a:latin typeface="Georgia" panose="02040502050405020303" pitchFamily="18" charset="0"/>
                <a:cs typeface="Arial" panose="020B0604020202020204" pitchFamily="34" charset="0"/>
              </a:rPr>
            </a:br>
            <a:r>
              <a:rPr lang="it-IT" sz="2000" b="1" i="1" dirty="0">
                <a:solidFill>
                  <a:srgbClr val="244583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per Tesi di dottorato di ricerca in campo economico</a:t>
            </a:r>
            <a:br>
              <a:rPr lang="it-IT" sz="1800" b="1" i="1" dirty="0">
                <a:solidFill>
                  <a:srgbClr val="244583"/>
                </a:solidFill>
                <a:latin typeface="Georgia" panose="02040502050405020303" pitchFamily="18" charset="0"/>
                <a:cs typeface="Arial" panose="020B0604020202020204" pitchFamily="34" charset="0"/>
              </a:rPr>
            </a:br>
            <a:r>
              <a:rPr lang="it-IT" sz="1800" b="1" i="1" dirty="0">
                <a:solidFill>
                  <a:srgbClr val="244583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Anno 2023</a:t>
            </a:r>
            <a:endParaRPr lang="it-IT" sz="2000" b="1" i="1" dirty="0">
              <a:solidFill>
                <a:srgbClr val="244583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22531" name="Segnaposto contenuto 2"/>
          <p:cNvSpPr>
            <a:spLocks noGrp="1"/>
          </p:cNvSpPr>
          <p:nvPr>
            <p:ph sz="quarter" idx="1"/>
          </p:nvPr>
        </p:nvSpPr>
        <p:spPr>
          <a:xfrm>
            <a:off x="381000" y="1151085"/>
            <a:ext cx="8185818" cy="5671355"/>
          </a:xfrm>
        </p:spPr>
        <p:txBody>
          <a:bodyPr/>
          <a:lstStyle/>
          <a:p>
            <a:pPr marL="0" indent="0">
              <a:buNone/>
            </a:pPr>
            <a:endParaRPr lang="it-IT" sz="2000" b="1" i="1" dirty="0">
              <a:solidFill>
                <a:srgbClr val="244583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it-IT" sz="2800" b="1" i="1" dirty="0">
                <a:solidFill>
                  <a:srgbClr val="244583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La vincitrice 2023:</a:t>
            </a:r>
          </a:p>
          <a:p>
            <a:pPr marL="0" indent="0">
              <a:buNone/>
            </a:pPr>
            <a:r>
              <a:rPr lang="it-IT" sz="2800" b="1" dirty="0">
                <a:solidFill>
                  <a:schemeClr val="accent2"/>
                </a:solidFill>
                <a:latin typeface="Georgia" panose="02040502050405020303" pitchFamily="18" charset="0"/>
              </a:rPr>
              <a:t>Caterina Muratori</a:t>
            </a:r>
            <a:endParaRPr lang="it-IT" sz="2800" dirty="0">
              <a:solidFill>
                <a:schemeClr val="accent2"/>
              </a:solidFill>
              <a:latin typeface="Georgia" panose="02040502050405020303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i="1" dirty="0">
                <a:latin typeface="Georgia" panose="02040502050405020303" pitchFamily="18" charset="0"/>
              </a:rPr>
              <a:t>“The consequences of limited access to the health care and educational system. The cases of abortion provision and school closure”</a:t>
            </a:r>
          </a:p>
          <a:p>
            <a:pPr marL="0" indent="0">
              <a:spcBef>
                <a:spcPts val="0"/>
              </a:spcBef>
              <a:buNone/>
            </a:pPr>
            <a:br>
              <a:rPr lang="en-US" sz="2800" b="1" i="1" dirty="0">
                <a:latin typeface="Georgia" panose="02040502050405020303" pitchFamily="18" charset="0"/>
              </a:rPr>
            </a:br>
            <a:r>
              <a:rPr lang="it-IT" sz="2800" dirty="0">
                <a:latin typeface="Georgia" panose="02040502050405020303" pitchFamily="18" charset="0"/>
              </a:rPr>
              <a:t>Dottorato in Economics «Vilfredo Pareto» Università di Torino 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2800" dirty="0">
                <a:latin typeface="Georgia" panose="02040502050405020303" pitchFamily="18" charset="0"/>
              </a:rPr>
              <a:t>Coordinatrice: Maria Laura Di Tommaso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2800" dirty="0">
                <a:latin typeface="Georgia" panose="02040502050405020303" pitchFamily="18" charset="0"/>
              </a:rPr>
              <a:t>Supervisori:  Maria Laura Di Tommaso e Marina Della Giusta</a:t>
            </a:r>
          </a:p>
          <a:p>
            <a:pPr marL="0" indent="0">
              <a:spcBef>
                <a:spcPts val="0"/>
              </a:spcBef>
              <a:buNone/>
            </a:pPr>
            <a:br>
              <a:rPr lang="it-IT" sz="2800" dirty="0">
                <a:highlight>
                  <a:srgbClr val="FFFF00"/>
                </a:highlight>
                <a:latin typeface="Georgia" panose="02040502050405020303" pitchFamily="18" charset="0"/>
              </a:rPr>
            </a:br>
            <a:endParaRPr lang="it-IT" sz="2800" dirty="0">
              <a:highlight>
                <a:srgbClr val="FFFF00"/>
              </a:highlight>
              <a:latin typeface="Georgia" panose="02040502050405020303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it-IT" altLang="en-US" sz="2800" dirty="0">
                <a:latin typeface="Georgia" panose="02040502050405020303" pitchFamily="18" charset="0"/>
              </a:rPr>
              <a:t>I</a:t>
            </a:r>
            <a:r>
              <a:rPr lang="it-IT" sz="2800" dirty="0">
                <a:latin typeface="Georgia" panose="02040502050405020303" pitchFamily="18" charset="0"/>
              </a:rPr>
              <a:t>l premio attribuisce la posizione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it-IT" sz="2800" dirty="0">
                <a:latin typeface="Georgia" panose="02040502050405020303" pitchFamily="18" charset="0"/>
              </a:rPr>
              <a:t>di socio della SIE per il triennio 2023-2026</a:t>
            </a:r>
          </a:p>
          <a:p>
            <a:pPr marL="0" indent="0">
              <a:spcBef>
                <a:spcPts val="0"/>
              </a:spcBef>
              <a:buNone/>
            </a:pPr>
            <a:endParaRPr lang="it-IT" sz="1800" dirty="0">
              <a:highlight>
                <a:srgbClr val="FFFF00"/>
              </a:highlight>
              <a:latin typeface="Georgia" panose="02040502050405020303" pitchFamily="18" charset="0"/>
            </a:endParaRPr>
          </a:p>
        </p:txBody>
      </p:sp>
      <p:pic>
        <p:nvPicPr>
          <p:cNvPr id="41988" name="Picture 5" descr="Logo S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58" y="214460"/>
            <a:ext cx="9366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6134838"/>
      </p:ext>
    </p:extLst>
  </p:cSld>
  <p:clrMapOvr>
    <a:masterClrMapping/>
  </p:clrMapOvr>
  <p:transition spd="slow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olo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it-IT" altLang="en-US" sz="4000" b="1" dirty="0">
                <a:solidFill>
                  <a:srgbClr val="244583"/>
                </a:solidFill>
                <a:latin typeface="Georgia" panose="02040502050405020303" pitchFamily="18" charset="0"/>
              </a:rPr>
              <a:t>Grazie a:</a:t>
            </a:r>
            <a:endParaRPr lang="en-GB" altLang="en-US" sz="4000" b="1" dirty="0">
              <a:solidFill>
                <a:srgbClr val="244583"/>
              </a:solidFill>
              <a:latin typeface="Georgia" panose="02040502050405020303" pitchFamily="18" charset="0"/>
            </a:endParaRPr>
          </a:p>
        </p:txBody>
      </p:sp>
      <p:sp>
        <p:nvSpPr>
          <p:cNvPr id="3" name="Segnaposto contenuto 2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610600" cy="5105400"/>
          </a:xfrm>
        </p:spPr>
        <p:txBody>
          <a:bodyPr/>
          <a:lstStyle/>
          <a:p>
            <a:pPr>
              <a:defRPr/>
            </a:pPr>
            <a:r>
              <a:rPr lang="en-GB" altLang="en-US" b="1" dirty="0">
                <a:solidFill>
                  <a:srgbClr val="244583"/>
                </a:solidFill>
                <a:latin typeface="Georgia" panose="02040502050405020303" pitchFamily="18" charset="0"/>
                <a:cs typeface="+mj-cs"/>
              </a:rPr>
              <a:t>Segreteria SIE: </a:t>
            </a:r>
            <a:br>
              <a:rPr lang="en-GB" altLang="en-US" b="1" dirty="0">
                <a:solidFill>
                  <a:srgbClr val="244583"/>
                </a:solidFill>
                <a:latin typeface="Georgia" panose="02040502050405020303" pitchFamily="18" charset="0"/>
                <a:cs typeface="+mj-cs"/>
              </a:rPr>
            </a:br>
            <a:r>
              <a:rPr lang="en-GB" altLang="en-US" sz="2800" i="1" dirty="0">
                <a:latin typeface="Georgia" panose="02040502050405020303" pitchFamily="18" charset="0"/>
              </a:rPr>
              <a:t>Sabina Baldinelli, Roberta </a:t>
            </a:r>
            <a:r>
              <a:rPr lang="en-GB" altLang="en-US" sz="2800" i="1" dirty="0" err="1">
                <a:latin typeface="Georgia" panose="02040502050405020303" pitchFamily="18" charset="0"/>
              </a:rPr>
              <a:t>Crispiani</a:t>
            </a:r>
            <a:r>
              <a:rPr lang="en-GB" altLang="en-US" sz="2800" i="1" dirty="0">
                <a:latin typeface="Georgia" panose="02040502050405020303" pitchFamily="18" charset="0"/>
              </a:rPr>
              <a:t>, Daniele </a:t>
            </a:r>
            <a:r>
              <a:rPr lang="en-GB" altLang="en-US" sz="2800" i="1" dirty="0" err="1">
                <a:latin typeface="Georgia" panose="02040502050405020303" pitchFamily="18" charset="0"/>
              </a:rPr>
              <a:t>Ripanti</a:t>
            </a:r>
            <a:endParaRPr lang="en-GB" altLang="en-US" sz="2800" i="1" dirty="0">
              <a:latin typeface="Georgia" panose="02040502050405020303" pitchFamily="18" charset="0"/>
            </a:endParaRPr>
          </a:p>
          <a:p>
            <a:pPr>
              <a:defRPr/>
            </a:pPr>
            <a:r>
              <a:rPr lang="it-IT" altLang="en-US" b="1" dirty="0">
                <a:solidFill>
                  <a:srgbClr val="244583"/>
                </a:solidFill>
                <a:latin typeface="Georgia" panose="02040502050405020303" pitchFamily="18" charset="0"/>
                <a:cs typeface="+mj-cs"/>
              </a:rPr>
              <a:t>Comitato </a:t>
            </a:r>
            <a:r>
              <a:rPr lang="it-IT" altLang="en-US" b="1">
                <a:solidFill>
                  <a:srgbClr val="244583"/>
                </a:solidFill>
                <a:latin typeface="Georgia" panose="02040502050405020303" pitchFamily="18" charset="0"/>
                <a:cs typeface="+mj-cs"/>
              </a:rPr>
              <a:t>scientifico 64ma </a:t>
            </a:r>
            <a:r>
              <a:rPr lang="it-IT" altLang="en-US" b="1" dirty="0">
                <a:solidFill>
                  <a:srgbClr val="244583"/>
                </a:solidFill>
                <a:latin typeface="Georgia" panose="02040502050405020303" pitchFamily="18" charset="0"/>
                <a:cs typeface="+mj-cs"/>
              </a:rPr>
              <a:t>RSA: </a:t>
            </a:r>
            <a:br>
              <a:rPr lang="it-IT" altLang="en-US" b="1" dirty="0">
                <a:solidFill>
                  <a:srgbClr val="244583"/>
                </a:solidFill>
                <a:latin typeface="Georgia" panose="02040502050405020303" pitchFamily="18" charset="0"/>
                <a:cs typeface="+mj-cs"/>
              </a:rPr>
            </a:br>
            <a:r>
              <a:rPr lang="it-IT" altLang="en-US" sz="2800" i="1" dirty="0">
                <a:latin typeface="Georgia" panose="02040502050405020303" pitchFamily="18" charset="0"/>
              </a:rPr>
              <a:t>Marco </a:t>
            </a:r>
            <a:r>
              <a:rPr lang="it-IT" altLang="en-US" sz="2800" i="1" dirty="0" err="1">
                <a:latin typeface="Georgia" panose="02040502050405020303" pitchFamily="18" charset="0"/>
              </a:rPr>
              <a:t>Cucculelli</a:t>
            </a:r>
            <a:r>
              <a:rPr lang="it-IT" altLang="en-US" sz="2800" i="1" dirty="0">
                <a:latin typeface="Georgia" panose="02040502050405020303" pitchFamily="18" charset="0"/>
              </a:rPr>
              <a:t> (Coordinatore), Elena Cefis, Alessandra </a:t>
            </a:r>
            <a:r>
              <a:rPr lang="it-IT" altLang="en-US" sz="2800" i="1" dirty="0" err="1">
                <a:latin typeface="Georgia" panose="02040502050405020303" pitchFamily="18" charset="0"/>
              </a:rPr>
              <a:t>Faggian</a:t>
            </a:r>
            <a:r>
              <a:rPr lang="it-IT" altLang="en-US" sz="2800" i="1" dirty="0">
                <a:latin typeface="Georgia" panose="02040502050405020303" pitchFamily="18" charset="0"/>
              </a:rPr>
              <a:t>, Sandro Montresor, Eleonora Pierucci </a:t>
            </a:r>
          </a:p>
          <a:p>
            <a:pPr>
              <a:defRPr/>
            </a:pPr>
            <a:r>
              <a:rPr lang="it-IT" altLang="en-US" b="1" dirty="0">
                <a:solidFill>
                  <a:srgbClr val="244583"/>
                </a:solidFill>
                <a:latin typeface="Georgia" panose="02040502050405020303" pitchFamily="18" charset="0"/>
                <a:cs typeface="+mj-cs"/>
              </a:rPr>
              <a:t>Comitato organizzatore locale</a:t>
            </a:r>
            <a:r>
              <a:rPr lang="it-IT" altLang="en-US" sz="2800" dirty="0">
                <a:latin typeface="Georgia" panose="02040502050405020303" pitchFamily="18" charset="0"/>
              </a:rPr>
              <a:t>: </a:t>
            </a:r>
            <a:r>
              <a:rPr lang="it-IT" sz="2800" i="1" dirty="0">
                <a:latin typeface="Georgia" panose="02040502050405020303" pitchFamily="18" charset="0"/>
              </a:rPr>
              <a:t>Alessandra </a:t>
            </a:r>
            <a:r>
              <a:rPr lang="it-IT" sz="2800" i="1" dirty="0" err="1">
                <a:latin typeface="Georgia" panose="02040502050405020303" pitchFamily="18" charset="0"/>
              </a:rPr>
              <a:t>Faggian</a:t>
            </a:r>
            <a:r>
              <a:rPr lang="it-IT" sz="2800" i="1" dirty="0">
                <a:latin typeface="Georgia" panose="02040502050405020303" pitchFamily="18" charset="0"/>
              </a:rPr>
              <a:t>, Sandro Montresor (Coordinatori) e </a:t>
            </a:r>
            <a:r>
              <a:rPr lang="it-IT" sz="2800" i="1" dirty="0">
                <a:latin typeface="Georgia" panose="02040502050405020303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Area Scienze Sociali</a:t>
            </a:r>
            <a:r>
              <a:rPr lang="it-IT" sz="2800" i="1" dirty="0">
                <a:latin typeface="Georgia" panose="02040502050405020303" pitchFamily="18" charset="0"/>
              </a:rPr>
              <a:t>.</a:t>
            </a:r>
            <a:endParaRPr lang="it-IT" altLang="en-US" sz="2800" i="1" dirty="0">
              <a:latin typeface="Georgia" panose="02040502050405020303" pitchFamily="18" charset="0"/>
            </a:endParaRPr>
          </a:p>
        </p:txBody>
      </p:sp>
      <p:pic>
        <p:nvPicPr>
          <p:cNvPr id="45060" name="Picture 5" descr="Logo S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9366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0B661A6-6E2D-F782-297B-4F39C6A81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47550"/>
            <a:ext cx="8229600" cy="2145160"/>
          </a:xfrm>
        </p:spPr>
        <p:txBody>
          <a:bodyPr/>
          <a:lstStyle/>
          <a:p>
            <a:r>
              <a:rPr lang="it-IT" sz="4400" b="1" dirty="0" err="1">
                <a:solidFill>
                  <a:srgbClr val="244583"/>
                </a:solidFill>
                <a:latin typeface="Georgia" panose="02040502050405020303" pitchFamily="18" charset="0"/>
              </a:rPr>
              <a:t>65ma</a:t>
            </a:r>
            <a:r>
              <a:rPr lang="it-IT" sz="4400" b="1" dirty="0">
                <a:solidFill>
                  <a:srgbClr val="244583"/>
                </a:solidFill>
                <a:latin typeface="Georgia" panose="02040502050405020303" pitchFamily="18" charset="0"/>
              </a:rPr>
              <a:t> RSA</a:t>
            </a:r>
            <a:br>
              <a:rPr lang="it-IT" sz="4400" b="1" dirty="0">
                <a:solidFill>
                  <a:srgbClr val="244583"/>
                </a:solidFill>
                <a:latin typeface="Georgia" panose="02040502050405020303" pitchFamily="18" charset="0"/>
              </a:rPr>
            </a:br>
            <a:r>
              <a:rPr lang="it-IT" sz="3200" b="1" dirty="0">
                <a:solidFill>
                  <a:srgbClr val="244583"/>
                </a:solidFill>
                <a:latin typeface="Georgia" panose="02040502050405020303" pitchFamily="18" charset="0"/>
              </a:rPr>
              <a:t>Università degli Studi di Urbino</a:t>
            </a:r>
            <a:br>
              <a:rPr lang="it-IT" sz="3200" b="1" dirty="0">
                <a:solidFill>
                  <a:srgbClr val="244583"/>
                </a:solidFill>
                <a:latin typeface="Georgia" panose="02040502050405020303" pitchFamily="18" charset="0"/>
              </a:rPr>
            </a:br>
            <a:endParaRPr lang="it-IT" sz="3200" dirty="0"/>
          </a:p>
        </p:txBody>
      </p:sp>
      <p:pic>
        <p:nvPicPr>
          <p:cNvPr id="5" name="Segnaposto contenuto 4" descr="Immagine che contiene edificio, aria aperta, cielo, Architettura medievale&#10;&#10;Descrizione generata automaticamente">
            <a:extLst>
              <a:ext uri="{FF2B5EF4-FFF2-40B4-BE49-F238E27FC236}">
                <a16:creationId xmlns:a16="http://schemas.microsoft.com/office/drawing/2014/main" id="{E3097BDD-6678-92A2-F908-56877E6F77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257" y="2492710"/>
            <a:ext cx="7265543" cy="3527090"/>
          </a:xfr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AFCE7448-A482-A939-ACDC-A9C9ACD2BC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228600"/>
            <a:ext cx="938865" cy="93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857874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olo 1">
            <a:extLst>
              <a:ext uri="{FF2B5EF4-FFF2-40B4-BE49-F238E27FC236}">
                <a16:creationId xmlns:a16="http://schemas.microsoft.com/office/drawing/2014/main" id="{17B44329-D16B-4534-A386-B79B2563D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0" y="274638"/>
            <a:ext cx="7543799" cy="1030272"/>
          </a:xfrm>
        </p:spPr>
        <p:txBody>
          <a:bodyPr/>
          <a:lstStyle/>
          <a:p>
            <a:pPr>
              <a:spcBef>
                <a:spcPct val="0"/>
              </a:spcBef>
            </a:pPr>
            <a:br>
              <a:rPr lang="it-IT" altLang="en-US" sz="3200" i="1" dirty="0">
                <a:solidFill>
                  <a:srgbClr val="336699"/>
                </a:solidFill>
                <a:latin typeface="Georgia" panose="02040502050405020303" pitchFamily="18" charset="0"/>
              </a:rPr>
            </a:br>
            <a:r>
              <a:rPr lang="it-IT" altLang="en-US" sz="3200" i="1" dirty="0">
                <a:solidFill>
                  <a:srgbClr val="336699"/>
                </a:solidFill>
                <a:latin typeface="Georgia" panose="02040502050405020303" pitchFamily="18" charset="0"/>
              </a:rPr>
              <a:t>    </a:t>
            </a:r>
            <a:r>
              <a:rPr lang="it-IT" altLang="en-US" sz="3200" i="1" cap="small" dirty="0">
                <a:solidFill>
                  <a:srgbClr val="336699"/>
                </a:solidFill>
                <a:latin typeface="Georgia" panose="02040502050405020303" pitchFamily="18" charset="0"/>
              </a:rPr>
              <a:t>Società Italiana di Economia</a:t>
            </a:r>
            <a:br>
              <a:rPr lang="it-IT" altLang="en-US" sz="2000" i="1" cap="small" dirty="0">
                <a:solidFill>
                  <a:srgbClr val="0070C0"/>
                </a:solidFill>
                <a:latin typeface="Georgia" panose="02040502050405020303" pitchFamily="18" charset="0"/>
              </a:rPr>
            </a:br>
            <a:endParaRPr lang="en-GB" altLang="en-US" sz="3200" b="1" dirty="0">
              <a:solidFill>
                <a:srgbClr val="336699"/>
              </a:solidFill>
              <a:latin typeface="Georgia" panose="02040502050405020303" pitchFamily="18" charset="0"/>
            </a:endParaRPr>
          </a:p>
        </p:txBody>
      </p:sp>
      <p:sp>
        <p:nvSpPr>
          <p:cNvPr id="12291" name="Segnaposto contenuto 2">
            <a:extLst>
              <a:ext uri="{FF2B5EF4-FFF2-40B4-BE49-F238E27FC236}">
                <a16:creationId xmlns:a16="http://schemas.microsoft.com/office/drawing/2014/main" id="{C351BA26-8157-49F4-83A1-8BDA3795E2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304910"/>
            <a:ext cx="8305800" cy="5476890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it-IT" sz="2400" dirty="0">
                <a:latin typeface="Georgia" panose="02040502050405020303" pitchFamily="18" charset="0"/>
              </a:rPr>
              <a:t>Ricordiamo i soci scomparsi nel corso dell’anno dei quali ci è pervenuta notizia: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it-IT" sz="2400" dirty="0">
                <a:latin typeface="Georgia" panose="02040502050405020303" pitchFamily="18" charset="0"/>
              </a:rPr>
              <a:t>Luigi L. </a:t>
            </a:r>
            <a:r>
              <a:rPr lang="it-IT" sz="2400" dirty="0" err="1">
                <a:latin typeface="Georgia" panose="02040502050405020303" pitchFamily="18" charset="0"/>
              </a:rPr>
              <a:t>PASINETTI</a:t>
            </a:r>
            <a:r>
              <a:rPr lang="it-IT" sz="2400" dirty="0">
                <a:latin typeface="Georgia" panose="02040502050405020303" pitchFamily="18" charset="0"/>
              </a:rPr>
              <a:t>			Presidente 1986-1989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it-IT" sz="2400" dirty="0">
                <a:latin typeface="Georgia" panose="02040502050405020303" pitchFamily="18" charset="0"/>
              </a:rPr>
              <a:t>Roberto CAMAGNI			Socio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it-IT" sz="2400" dirty="0">
                <a:latin typeface="Georgia" panose="02040502050405020303" pitchFamily="18" charset="0"/>
              </a:rPr>
              <a:t>Noemi PACE				Socia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it-IT" sz="2400" dirty="0">
                <a:latin typeface="Georgia" panose="02040502050405020303" pitchFamily="18" charset="0"/>
              </a:rPr>
              <a:t>Luciano Marcello MILONE	 Socio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it-IT" sz="2400" dirty="0">
                <a:latin typeface="Georgia" panose="02040502050405020303" pitchFamily="18" charset="0"/>
              </a:rPr>
              <a:t>Giorgio RUFFOLO			Socio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it-IT" sz="2400" dirty="0">
                <a:latin typeface="Georgia" panose="02040502050405020303" pitchFamily="18" charset="0"/>
              </a:rPr>
              <a:t>Alessandro SEMBENELLLI 	Socio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it-IT" sz="2400" dirty="0">
                <a:latin typeface="Georgia" panose="02040502050405020303" pitchFamily="18" charset="0"/>
              </a:rPr>
              <a:t>Riccardo </a:t>
            </a:r>
            <a:r>
              <a:rPr lang="it-IT" sz="2400" dirty="0" err="1">
                <a:latin typeface="Georgia" panose="02040502050405020303" pitchFamily="18" charset="0"/>
              </a:rPr>
              <a:t>FAUCCI</a:t>
            </a:r>
            <a:r>
              <a:rPr lang="it-IT" sz="2400" dirty="0">
                <a:latin typeface="Georgia" panose="02040502050405020303" pitchFamily="18" charset="0"/>
              </a:rPr>
              <a:t>			Socio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DADE6D0D-3F8B-4E8C-AE6F-65E6D5D3FE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58763"/>
            <a:ext cx="1146147" cy="1146147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olo 1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401763"/>
          </a:xfrm>
        </p:spPr>
        <p:txBody>
          <a:bodyPr/>
          <a:lstStyle/>
          <a:p>
            <a:pPr eaLnBrk="1" hangingPunct="1"/>
            <a:r>
              <a:rPr lang="it-IT" altLang="en-US" sz="3200" b="1" dirty="0">
                <a:solidFill>
                  <a:schemeClr val="accent2"/>
                </a:solidFill>
                <a:latin typeface="Georgia" panose="02040502050405020303" pitchFamily="18" charset="0"/>
              </a:rPr>
              <a:t>Attività di informazione</a:t>
            </a:r>
            <a:endParaRPr lang="en-GB" altLang="en-US" sz="3200" b="1" dirty="0">
              <a:solidFill>
                <a:schemeClr val="accent2"/>
              </a:solidFill>
              <a:latin typeface="Georgia" panose="02040502050405020303" pitchFamily="18" charset="0"/>
            </a:endParaRPr>
          </a:p>
        </p:txBody>
      </p:sp>
      <p:sp>
        <p:nvSpPr>
          <p:cNvPr id="7171" name="Segnaposto contenuto 2"/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8229600" cy="51054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it-IT" altLang="en-US" sz="2400" b="1" dirty="0">
                <a:solidFill>
                  <a:schemeClr val="accent2"/>
                </a:solidFill>
                <a:latin typeface="Georgia" panose="02040502050405020303" pitchFamily="18" charset="0"/>
              </a:rPr>
              <a:t>Il sito </a:t>
            </a:r>
            <a:r>
              <a:rPr lang="it-IT" altLang="en-US" sz="2400" dirty="0">
                <a:solidFill>
                  <a:schemeClr val="accent2"/>
                </a:solidFill>
                <a:latin typeface="Georgia" panose="02040502050405020303" pitchFamily="18" charset="0"/>
                <a:hlinkClick r:id="rId3"/>
              </a:rPr>
              <a:t>http://www.siecon.org</a:t>
            </a:r>
            <a:r>
              <a:rPr lang="it-IT" altLang="en-US" sz="2400" dirty="0">
                <a:solidFill>
                  <a:schemeClr val="accent2"/>
                </a:solidFill>
                <a:latin typeface="Georgia" panose="02040502050405020303" pitchFamily="18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it-IT" altLang="en-US" sz="2400" dirty="0">
                <a:solidFill>
                  <a:schemeClr val="accent2"/>
                </a:solidFill>
                <a:latin typeface="Georgia" panose="02040502050405020303" pitchFamily="18" charset="0"/>
              </a:rPr>
              <a:t>La </a:t>
            </a:r>
            <a:r>
              <a:rPr lang="it-IT" altLang="en-US" sz="2400" b="1" dirty="0">
                <a:solidFill>
                  <a:schemeClr val="accent2"/>
                </a:solidFill>
                <a:latin typeface="Georgia" panose="02040502050405020303" pitchFamily="18" charset="0"/>
              </a:rPr>
              <a:t>newsletter</a:t>
            </a:r>
            <a:r>
              <a:rPr lang="it-IT" altLang="en-US" sz="2400" dirty="0">
                <a:solidFill>
                  <a:schemeClr val="accent2"/>
                </a:solidFill>
                <a:latin typeface="Georgia" panose="02040502050405020303" pitchFamily="18" charset="0"/>
              </a:rPr>
              <a:t> </a:t>
            </a:r>
            <a:r>
              <a:rPr lang="it-IT" altLang="en-US" sz="2400" dirty="0">
                <a:latin typeface="Georgia" panose="02040502050405020303" pitchFamily="18" charset="0"/>
              </a:rPr>
              <a:t>viene inviata a soci ed ex-soci  e pubblicata sul sito 3 volte al mese (il 10, il 20 e il 30 di ogni mese). Tutti i soci possono inviare notizie e comunicazioni da diffondere tramite la newsletter</a:t>
            </a:r>
          </a:p>
          <a:p>
            <a:pPr>
              <a:lnSpc>
                <a:spcPct val="120000"/>
              </a:lnSpc>
            </a:pPr>
            <a:r>
              <a:rPr lang="it-IT" altLang="en-US" sz="2400" dirty="0">
                <a:latin typeface="Georgia" panose="02040502050405020303" pitchFamily="18" charset="0"/>
              </a:rPr>
              <a:t>I </a:t>
            </a:r>
            <a:r>
              <a:rPr lang="it-IT" altLang="en-US" sz="2400" b="1" dirty="0">
                <a:solidFill>
                  <a:schemeClr val="tx2"/>
                </a:solidFill>
                <a:latin typeface="Georgia" panose="02040502050405020303" pitchFamily="18" charset="0"/>
              </a:rPr>
              <a:t>verbali delle riunioni del Consiglio di Presidenza</a:t>
            </a:r>
            <a:r>
              <a:rPr lang="it-IT" altLang="en-US" sz="2400" dirty="0">
                <a:latin typeface="Georgia" panose="02040502050405020303" pitchFamily="18" charset="0"/>
              </a:rPr>
              <a:t>,  una volta approvati, sono caricati  sul sito e visibili nell’area riservata ai soli soci.</a:t>
            </a:r>
          </a:p>
          <a:p>
            <a:pPr marL="0" indent="0">
              <a:lnSpc>
                <a:spcPct val="120000"/>
              </a:lnSpc>
              <a:buFontTx/>
              <a:buNone/>
            </a:pPr>
            <a:endParaRPr lang="it-IT" altLang="en-US" sz="2400" dirty="0">
              <a:latin typeface="Georgia" panose="02040502050405020303" pitchFamily="18" charset="0"/>
            </a:endParaRPr>
          </a:p>
          <a:p>
            <a:pPr marL="0" indent="0" eaLnBrk="1" hangingPunct="1"/>
            <a:endParaRPr lang="en-GB" altLang="en-US" dirty="0">
              <a:latin typeface="Georgia" panose="02040502050405020303" pitchFamily="18" charset="0"/>
            </a:endParaRPr>
          </a:p>
        </p:txBody>
      </p:sp>
      <p:pic>
        <p:nvPicPr>
          <p:cNvPr id="7172" name="Picture 5" descr="Logo SI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olo 1"/>
          <p:cNvSpPr>
            <a:spLocks noGrp="1" noChangeArrowheads="1"/>
          </p:cNvSpPr>
          <p:nvPr>
            <p:ph type="title"/>
          </p:nvPr>
        </p:nvSpPr>
        <p:spPr>
          <a:xfrm>
            <a:off x="533400" y="245142"/>
            <a:ext cx="7543800" cy="715962"/>
          </a:xfrm>
        </p:spPr>
        <p:txBody>
          <a:bodyPr/>
          <a:lstStyle/>
          <a:p>
            <a:pPr eaLnBrk="1" hangingPunct="1"/>
            <a:r>
              <a:rPr lang="it-IT" altLang="en-US" sz="3200" b="1" dirty="0">
                <a:solidFill>
                  <a:srgbClr val="336699"/>
                </a:solidFill>
                <a:latin typeface="Georgia" panose="02040502050405020303" pitchFamily="18" charset="0"/>
              </a:rPr>
              <a:t>Questa conferenza</a:t>
            </a:r>
            <a:endParaRPr lang="en-GB" altLang="en-US" sz="3200" b="1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p:sp>
        <p:nvSpPr>
          <p:cNvPr id="9219" name="Segnaposto contenuto 2"/>
          <p:cNvSpPr>
            <a:spLocks noGrp="1" noChangeArrowheads="1"/>
          </p:cNvSpPr>
          <p:nvPr>
            <p:ph idx="1"/>
          </p:nvPr>
        </p:nvSpPr>
        <p:spPr>
          <a:xfrm>
            <a:off x="457200" y="1388142"/>
            <a:ext cx="8915400" cy="5592761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  <a:buNone/>
            </a:pPr>
            <a:r>
              <a:rPr lang="it-IT" altLang="en-US" sz="2400" b="1" dirty="0">
                <a:solidFill>
                  <a:schemeClr val="accent2"/>
                </a:solidFill>
                <a:latin typeface="Georgia" panose="02040502050405020303" pitchFamily="18" charset="0"/>
              </a:rPr>
              <a:t>64ma Riunione Scientifica Annuale </a:t>
            </a:r>
          </a:p>
          <a:p>
            <a:pPr marL="0" indent="0" eaLnBrk="1" hangingPunct="1">
              <a:lnSpc>
                <a:spcPct val="120000"/>
              </a:lnSpc>
              <a:buNone/>
            </a:pPr>
            <a:r>
              <a:rPr lang="it-IT" altLang="en-US" sz="2400" b="1" dirty="0">
                <a:solidFill>
                  <a:schemeClr val="accent2"/>
                </a:solidFill>
                <a:latin typeface="Georgia" panose="02040502050405020303" pitchFamily="18" charset="0"/>
              </a:rPr>
              <a:t>Gran Sasso Science Institute</a:t>
            </a:r>
          </a:p>
          <a:p>
            <a:pPr marL="0" indent="0" eaLnBrk="1" hangingPunct="1">
              <a:lnSpc>
                <a:spcPct val="120000"/>
              </a:lnSpc>
              <a:buNone/>
            </a:pPr>
            <a:r>
              <a:rPr lang="it-IT" altLang="en-US" sz="2400" b="1" dirty="0">
                <a:latin typeface="Georgia" panose="02040502050405020303" pitchFamily="18" charset="0"/>
              </a:rPr>
              <a:t>circa 500 partecipanti</a:t>
            </a:r>
            <a:r>
              <a:rPr lang="it-IT" altLang="en-US" sz="2400" dirty="0">
                <a:latin typeface="Georgia" panose="02040502050405020303" pitchFamily="18" charset="0"/>
              </a:rPr>
              <a:t>  </a:t>
            </a:r>
          </a:p>
          <a:p>
            <a:pPr marL="0" indent="0" eaLnBrk="1" hangingPunct="1">
              <a:lnSpc>
                <a:spcPct val="120000"/>
              </a:lnSpc>
              <a:buNone/>
            </a:pPr>
            <a:r>
              <a:rPr lang="it-IT" altLang="en-US" sz="2400" b="1" dirty="0">
                <a:latin typeface="Georgia" panose="02040502050405020303" pitchFamily="18" charset="0"/>
              </a:rPr>
              <a:t>120 sessioni parallele </a:t>
            </a:r>
            <a:r>
              <a:rPr lang="it-IT" altLang="en-US" sz="2400" dirty="0">
                <a:latin typeface="Georgia" panose="02040502050405020303" pitchFamily="18" charset="0"/>
              </a:rPr>
              <a:t>(tra cui sessioni organizzate da altre società scientifiche) - </a:t>
            </a:r>
            <a:r>
              <a:rPr lang="it-IT" altLang="en-US" sz="2400" b="1" dirty="0">
                <a:latin typeface="Georgia" panose="02040502050405020303" pitchFamily="18" charset="0"/>
              </a:rPr>
              <a:t>4 sessioni plenarie</a:t>
            </a:r>
            <a:r>
              <a:rPr lang="it-IT" altLang="en-US" sz="2400" dirty="0">
                <a:latin typeface="Georgia" panose="02040502050405020303" pitchFamily="18" charset="0"/>
              </a:rPr>
              <a:t> </a:t>
            </a:r>
          </a:p>
          <a:p>
            <a:pPr eaLnBrk="1" hangingPunct="1">
              <a:lnSpc>
                <a:spcPct val="120000"/>
              </a:lnSpc>
            </a:pPr>
            <a:r>
              <a:rPr lang="it-IT" sz="2400" dirty="0">
                <a:latin typeface="Georgia" panose="02040502050405020303" pitchFamily="18" charset="0"/>
                <a:ea typeface="Calibri" panose="020F0502020204030204" pitchFamily="34" charset="0"/>
              </a:rPr>
              <a:t>Tutorial su </a:t>
            </a:r>
            <a:r>
              <a:rPr lang="it-IT" sz="2400" i="1" dirty="0" err="1">
                <a:latin typeface="Georgia" panose="02040502050405020303" pitchFamily="18" charset="0"/>
                <a:ea typeface="Calibri" panose="020F0502020204030204" pitchFamily="34" charset="0"/>
              </a:rPr>
              <a:t>Academic</a:t>
            </a:r>
            <a:r>
              <a:rPr lang="it-IT" sz="2400" i="1" dirty="0">
                <a:latin typeface="Georgia" panose="02040502050405020303" pitchFamily="18" charset="0"/>
                <a:ea typeface="Calibri" panose="020F0502020204030204" pitchFamily="34" charset="0"/>
              </a:rPr>
              <a:t> </a:t>
            </a:r>
            <a:r>
              <a:rPr lang="it-IT" sz="2400" i="1" dirty="0" err="1">
                <a:latin typeface="Georgia" panose="02040502050405020303" pitchFamily="18" charset="0"/>
                <a:ea typeface="Calibri" panose="020F0502020204030204" pitchFamily="34" charset="0"/>
              </a:rPr>
              <a:t>mentoring</a:t>
            </a:r>
            <a:r>
              <a:rPr lang="it-IT" sz="2400" dirty="0">
                <a:latin typeface="Georgia" panose="02040502050405020303" pitchFamily="18" charset="0"/>
                <a:ea typeface="Calibri" panose="020F0502020204030204" pitchFamily="34" charset="0"/>
              </a:rPr>
              <a:t>, Commissione di genere della </a:t>
            </a:r>
            <a:r>
              <a:rPr lang="it-IT" sz="2400" dirty="0" err="1">
                <a:latin typeface="Georgia" panose="02040502050405020303" pitchFamily="18" charset="0"/>
                <a:ea typeface="Calibri" panose="020F0502020204030204" pitchFamily="34" charset="0"/>
              </a:rPr>
              <a:t>SIE</a:t>
            </a:r>
            <a:r>
              <a:rPr lang="it-IT" sz="2400" dirty="0">
                <a:latin typeface="Georgia" panose="02040502050405020303" pitchFamily="18" charset="0"/>
                <a:ea typeface="Calibri" panose="020F0502020204030204" pitchFamily="34" charset="0"/>
              </a:rPr>
              <a:t>; </a:t>
            </a:r>
          </a:p>
          <a:p>
            <a:pPr eaLnBrk="1" hangingPunct="1">
              <a:lnSpc>
                <a:spcPct val="120000"/>
              </a:lnSpc>
            </a:pPr>
            <a:r>
              <a:rPr lang="it-IT" sz="2400" i="1" dirty="0">
                <a:latin typeface="Georgia" panose="02040502050405020303" pitchFamily="18" charset="0"/>
                <a:ea typeface="Calibri" panose="020F0502020204030204" pitchFamily="34" charset="0"/>
              </a:rPr>
              <a:t>Young Scholar Initiative</a:t>
            </a:r>
            <a:r>
              <a:rPr lang="it-IT" sz="2400" dirty="0">
                <a:latin typeface="Georgia" panose="02040502050405020303" pitchFamily="18" charset="0"/>
                <a:ea typeface="Calibri" panose="020F0502020204030204" pitchFamily="34" charset="0"/>
              </a:rPr>
              <a:t>, incontro per i dottorandi di ricerca prima della </a:t>
            </a:r>
            <a:r>
              <a:rPr lang="it-IT" sz="2400" dirty="0" err="1">
                <a:latin typeface="Georgia" panose="02040502050405020303" pitchFamily="18" charset="0"/>
                <a:ea typeface="Calibri" panose="020F0502020204030204" pitchFamily="34" charset="0"/>
              </a:rPr>
              <a:t>RSA</a:t>
            </a:r>
            <a:r>
              <a:rPr lang="it-IT" sz="2400" dirty="0">
                <a:latin typeface="Georgia" panose="02040502050405020303" pitchFamily="18" charset="0"/>
                <a:ea typeface="Calibri" panose="020F0502020204030204" pitchFamily="34" charset="0"/>
              </a:rPr>
              <a:t> organizzato con la Sapienza Università di Roma</a:t>
            </a:r>
            <a:r>
              <a:rPr lang="it-IT" altLang="en-US" sz="2400" b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</a:p>
          <a:p>
            <a:pPr marL="0" indent="0" eaLnBrk="1" hangingPunct="1">
              <a:lnSpc>
                <a:spcPct val="120000"/>
              </a:lnSpc>
              <a:buNone/>
            </a:pPr>
            <a:r>
              <a:rPr lang="it-IT" sz="2400" dirty="0">
                <a:latin typeface="Georgia" panose="02040502050405020303" pitchFamily="18" charset="0"/>
                <a:ea typeface="Calibri" panose="020F0502020204030204" pitchFamily="34" charset="0"/>
              </a:rPr>
              <a:t>. </a:t>
            </a:r>
          </a:p>
          <a:p>
            <a:pPr marL="0" indent="0" eaLnBrk="1" hangingPunct="1">
              <a:lnSpc>
                <a:spcPct val="120000"/>
              </a:lnSpc>
              <a:buNone/>
            </a:pPr>
            <a:endParaRPr lang="it-IT" sz="2000" dirty="0">
              <a:latin typeface="Georgia" panose="02040502050405020303" pitchFamily="18" charset="0"/>
            </a:endParaRPr>
          </a:p>
        </p:txBody>
      </p:sp>
      <p:pic>
        <p:nvPicPr>
          <p:cNvPr id="8196" name="Picture 5" descr="Logo S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18" y="31623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6718509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2E484AA-7327-4EA9-B944-FB898E731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48098"/>
            <a:ext cx="8229600" cy="1295400"/>
          </a:xfrm>
        </p:spPr>
        <p:txBody>
          <a:bodyPr/>
          <a:lstStyle/>
          <a:p>
            <a:r>
              <a:rPr lang="it-IT" sz="3200" b="1" dirty="0">
                <a:solidFill>
                  <a:srgbClr val="244583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Attività istituzionali</a:t>
            </a:r>
            <a:br>
              <a:rPr lang="it-IT" sz="3200" b="1" dirty="0">
                <a:solidFill>
                  <a:srgbClr val="244583"/>
                </a:solidFill>
                <a:latin typeface="Georgia" panose="02040502050405020303" pitchFamily="18" charset="0"/>
                <a:cs typeface="Arial" panose="020B0604020202020204" pitchFamily="34" charset="0"/>
              </a:rPr>
            </a:br>
            <a:r>
              <a:rPr lang="it-IT" sz="3200" b="1" dirty="0">
                <a:solidFill>
                  <a:srgbClr val="244583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Le elezioni del CUN 2023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27B5644-6090-BD36-089B-868B1F605B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460" y="1905000"/>
            <a:ext cx="8229600" cy="3992563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it-IT" sz="2800" dirty="0">
                <a:latin typeface="Georgia" panose="02040502050405020303" pitchFamily="18" charset="0"/>
              </a:rPr>
              <a:t>Sono stati eletti i candidati indicati dalla SIE, in accordo con le società scientifiche di area 13 AIDEA e SIS:</a:t>
            </a:r>
          </a:p>
          <a:p>
            <a:pPr marL="0" indent="0">
              <a:spcBef>
                <a:spcPts val="0"/>
              </a:spcBef>
              <a:buNone/>
            </a:pPr>
            <a:endParaRPr lang="it-IT" sz="2800" dirty="0">
              <a:latin typeface="Georgia" panose="02040502050405020303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it-IT" sz="2800" b="1" dirty="0">
                <a:latin typeface="Georgia" panose="02040502050405020303" pitchFamily="18" charset="0"/>
              </a:rPr>
              <a:t>Guido Cristini </a:t>
            </a:r>
            <a:r>
              <a:rPr lang="it-IT" sz="2800" dirty="0">
                <a:latin typeface="Georgia" panose="02040502050405020303" pitchFamily="18" charset="0"/>
              </a:rPr>
              <a:t>- Università degli Studi di Parma, prima fascia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2800" b="1" dirty="0">
                <a:latin typeface="Georgia" panose="02040502050405020303" pitchFamily="18" charset="0"/>
              </a:rPr>
              <a:t>Paola Perchinunno </a:t>
            </a:r>
            <a:r>
              <a:rPr lang="it-IT" sz="2800" dirty="0">
                <a:latin typeface="Georgia" panose="02040502050405020303" pitchFamily="18" charset="0"/>
              </a:rPr>
              <a:t>- Università degli Studi di Bari A. Moro, seconda fascia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2800" b="1" dirty="0">
                <a:solidFill>
                  <a:schemeClr val="accent2"/>
                </a:solidFill>
                <a:latin typeface="Georgia" panose="02040502050405020303" pitchFamily="18" charset="0"/>
              </a:rPr>
              <a:t>Lucio Gobbi </a:t>
            </a:r>
            <a:r>
              <a:rPr lang="it-IT" sz="2800" dirty="0">
                <a:solidFill>
                  <a:schemeClr val="accent2"/>
                </a:solidFill>
                <a:latin typeface="Georgia" panose="02040502050405020303" pitchFamily="18" charset="0"/>
              </a:rPr>
              <a:t>- Università degli Studi di Trento, ricercatori</a:t>
            </a:r>
          </a:p>
        </p:txBody>
      </p:sp>
      <p:pic>
        <p:nvPicPr>
          <p:cNvPr id="4" name="Picture 5" descr="Logo SIE">
            <a:extLst>
              <a:ext uri="{FF2B5EF4-FFF2-40B4-BE49-F238E27FC236}">
                <a16:creationId xmlns:a16="http://schemas.microsoft.com/office/drawing/2014/main" id="{F1CF824D-5497-0B97-EB2C-0F3BA99C7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27486"/>
            <a:ext cx="9366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085470"/>
      </p:ext>
    </p:extLst>
  </p:cSld>
  <p:clrMapOvr>
    <a:masterClrMapping/>
  </p:clrMapOvr>
  <p:transition spd="slow"/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ittà">
  <a:themeElements>
    <a:clrScheme name="Loggi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Città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ttà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Struttura predefinita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Struttura predefinita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4361</Words>
  <Application>Microsoft Office PowerPoint</Application>
  <PresentationFormat>Presentazione su schermo (4:3)</PresentationFormat>
  <Paragraphs>534</Paragraphs>
  <Slides>56</Slides>
  <Notes>16</Notes>
  <HiddenSlides>1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56</vt:i4>
      </vt:variant>
    </vt:vector>
  </HeadingPairs>
  <TitlesOfParts>
    <vt:vector size="66" baseType="lpstr">
      <vt:lpstr>Arial</vt:lpstr>
      <vt:lpstr>Calibri</vt:lpstr>
      <vt:lpstr>Georgia</vt:lpstr>
      <vt:lpstr>Symbol</vt:lpstr>
      <vt:lpstr>Times New Roman</vt:lpstr>
      <vt:lpstr>Wingdings</vt:lpstr>
      <vt:lpstr>Wingdings 2</vt:lpstr>
      <vt:lpstr>Struttura predefinita</vt:lpstr>
      <vt:lpstr>1_Struttura predefinita</vt:lpstr>
      <vt:lpstr>Città</vt:lpstr>
      <vt:lpstr> SOCIETA’ ITALIANA DI ECONOMIA  64ª Riunione Scientifica Annuale </vt:lpstr>
      <vt:lpstr>Ordine del giorno</vt:lpstr>
      <vt:lpstr>Il Consiglio di Presidenza</vt:lpstr>
      <vt:lpstr>           Attività 2022/2023  Attività di servizio alla comunità scientifica  Attività istituzionali sulle politiche per l’università e la ricerca  Attività di promozione della ricerca economica </vt:lpstr>
      <vt:lpstr>Soci SIE</vt:lpstr>
      <vt:lpstr>     Società Italiana di Economia </vt:lpstr>
      <vt:lpstr>Attività di informazione</vt:lpstr>
      <vt:lpstr>Questa conferenza</vt:lpstr>
      <vt:lpstr>Attività istituzionali Le elezioni del CUN 2023</vt:lpstr>
      <vt:lpstr>Le politiche  per l’università e la ricerca </vt:lpstr>
      <vt:lpstr>Presentazione standard di PowerPoint</vt:lpstr>
      <vt:lpstr>Lo stato della ricerca economica  in Italia: buone notizie  Il numero di articoli su riviste scientifiche internazionali di autori italiani cresce Oltre 20 riviste internazionali hanno chief editor italiani:  </vt:lpstr>
      <vt:lpstr>Ricercatori più giovani  e più internazionali</vt:lpstr>
      <vt:lpstr>Qualche punto di riferimento  per la ricerca economica</vt:lpstr>
      <vt:lpstr>Temi di ricerca importanti  in questa RSA</vt:lpstr>
      <vt:lpstr>Temi di ricerca importanti  in questa RSA</vt:lpstr>
      <vt:lpstr>L’Economia italiana negli anni venti. Declino, strutture produttive, disuguaglianze, transizioni    </vt:lpstr>
      <vt:lpstr> Altro tema: di fronte ai conflitti in Ucraina, Medio Oriente, cosa può dire l’economia? </vt:lpstr>
      <vt:lpstr>         Commissioni    </vt:lpstr>
      <vt:lpstr>           Commissione per la Ricerca, Università e Valutazione (CURV) </vt:lpstr>
      <vt:lpstr>Commissione per la Ricerca, Università e Valutazione (CURV)</vt:lpstr>
      <vt:lpstr>Commissione per la Ricerca, Università e Valutazione (CURV)</vt:lpstr>
      <vt:lpstr>Commissione per la Ricerca, Università e Valutazione (CURV)</vt:lpstr>
      <vt:lpstr>Commissione per la Ricerca, Università e Valutazione (CURV)</vt:lpstr>
      <vt:lpstr>         Commissione di Genere</vt:lpstr>
      <vt:lpstr> Commissione di Genere </vt:lpstr>
      <vt:lpstr> Commissione di Genere  Iniziative organizzate durante la conferenza SIE </vt:lpstr>
      <vt:lpstr> Commissione di Genere  Altre Iniziative </vt:lpstr>
      <vt:lpstr>Commissione per la didattica  dell’economia (CDE)</vt:lpstr>
      <vt:lpstr> Commissione per la didattica  dell’economia (CDE)</vt:lpstr>
      <vt:lpstr>    Commissione per la Divulgazione            Scientifica e la Comunicazione (CDSC) </vt:lpstr>
      <vt:lpstr>Commissione per la Divulgazione Scientifica e la Comunicazione (CDSC)</vt:lpstr>
      <vt:lpstr>Commissione per la Divulgazione Scientifica e la Comunicazione (CDSC)</vt:lpstr>
      <vt:lpstr>Commissione per l’Archivio  Storico delle Economiste e degli Economisti (ASEE)</vt:lpstr>
      <vt:lpstr>Commissione per l’Archivio  Storico delle Economiste e degli Economisti (ASEE)</vt:lpstr>
      <vt:lpstr>Commissione per l’Archivio  Storico delle Economiste e degli Economisti (ASEE)</vt:lpstr>
      <vt:lpstr>Consulta per le Associazioni di Area Economica (CASA-Econ) </vt:lpstr>
      <vt:lpstr>Consulta per le Associazioni di Area Economica (CASA-Econ) </vt:lpstr>
      <vt:lpstr>Presentazione standard di PowerPoint</vt:lpstr>
      <vt:lpstr>ItEJ</vt:lpstr>
      <vt:lpstr>ItEJ - some history</vt:lpstr>
      <vt:lpstr>ItEJ - editorial team</vt:lpstr>
      <vt:lpstr>ItEJ - the new editorial board</vt:lpstr>
      <vt:lpstr>ItEJ - in numbers </vt:lpstr>
      <vt:lpstr>ItEJ - impact </vt:lpstr>
      <vt:lpstr>ItEJ - impact </vt:lpstr>
      <vt:lpstr>ItEJ - impact </vt:lpstr>
      <vt:lpstr>ItEJ – what you can do</vt:lpstr>
      <vt:lpstr>         Premi    </vt:lpstr>
      <vt:lpstr>Young Italian Economist Award</vt:lpstr>
      <vt:lpstr>Young Italian Economist Award</vt:lpstr>
      <vt:lpstr>ItJE Best Referee Award</vt:lpstr>
      <vt:lpstr>XXIII Edizione del Premio SIE  per Tesi di dottorato di ricerca in campo economico Anno 2023</vt:lpstr>
      <vt:lpstr> XXIII Edizione del Premio SIE  per Tesi di dottorato di ricerca in campo economico Anno 2023</vt:lpstr>
      <vt:lpstr>Grazie a:</vt:lpstr>
      <vt:lpstr>65ma RSA Università degli Studi di Urbino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Roberta</dc:creator>
  <cp:lastModifiedBy>SABINA BALDINELLI</cp:lastModifiedBy>
  <cp:revision>756</cp:revision>
  <cp:lastPrinted>2023-10-18T10:59:49Z</cp:lastPrinted>
  <dcterms:created xsi:type="dcterms:W3CDTF">2017-09-28T13:02:49Z</dcterms:created>
  <dcterms:modified xsi:type="dcterms:W3CDTF">2023-10-26T08:49:22Z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