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74" r:id="rId7"/>
    <p:sldId id="262" r:id="rId8"/>
    <p:sldId id="268" r:id="rId9"/>
    <p:sldId id="267" r:id="rId10"/>
    <p:sldId id="270" r:id="rId11"/>
    <p:sldId id="269" r:id="rId12"/>
    <p:sldId id="273" r:id="rId13"/>
    <p:sldId id="272" r:id="rId14"/>
    <p:sldId id="271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Stile scuro 1 - Color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76"/>
    <p:restoredTop sz="94646"/>
  </p:normalViewPr>
  <p:slideViewPr>
    <p:cSldViewPr snapToGrid="0" snapToObjects="1">
      <p:cViewPr>
        <p:scale>
          <a:sx n="66" d="100"/>
          <a:sy n="66" d="100"/>
        </p:scale>
        <p:origin x="70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marco.savioli@unisalento.i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686ED9-3F74-C74E-A386-BD3E674A6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3943" y="877330"/>
            <a:ext cx="7766936" cy="3605993"/>
          </a:xfrm>
        </p:spPr>
        <p:txBody>
          <a:bodyPr/>
          <a:lstStyle/>
          <a:p>
            <a:pPr algn="ctr"/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board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b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risk-taking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b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30FF8F1-5998-0E45-9B82-0448C0583447}"/>
              </a:ext>
            </a:extLst>
          </p:cNvPr>
          <p:cNvSpPr txBox="1"/>
          <p:nvPr/>
        </p:nvSpPr>
        <p:spPr>
          <a:xfrm>
            <a:off x="2380070" y="4483323"/>
            <a:ext cx="48346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Giuliana Birindelli, </a:t>
            </a:r>
            <a:r>
              <a:rPr lang="it-IT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Chieti-Pescara</a:t>
            </a:r>
          </a:p>
          <a:p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Helen Chiappini, </a:t>
            </a:r>
            <a:r>
              <a:rPr lang="it-IT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Chieti-Pescara</a:t>
            </a:r>
          </a:p>
          <a:p>
            <a:r>
              <a:rPr lang="it-IT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Marco Savioli, University of Salento, RCEA</a:t>
            </a: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F5CBE35-CDD0-F64F-87E9-1DD592DEE89A}"/>
              </a:ext>
            </a:extLst>
          </p:cNvPr>
          <p:cNvSpPr txBox="1"/>
          <p:nvPr/>
        </p:nvSpPr>
        <p:spPr>
          <a:xfrm>
            <a:off x="2380070" y="5981452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60ª RSA - Università di Palermo - 24-26 ottobre</a:t>
            </a:r>
          </a:p>
        </p:txBody>
      </p:sp>
    </p:spTree>
    <p:extLst>
      <p:ext uri="{BB962C8B-B14F-4D97-AF65-F5344CB8AC3E}">
        <p14:creationId xmlns:p14="http://schemas.microsoft.com/office/powerpoint/2010/main" val="579606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DF9238F-249A-7D44-B332-AF5ED2FFE800}"/>
              </a:ext>
            </a:extLst>
          </p:cNvPr>
          <p:cNvSpPr txBox="1"/>
          <p:nvPr/>
        </p:nvSpPr>
        <p:spPr>
          <a:xfrm>
            <a:off x="259492" y="222422"/>
            <a:ext cx="705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MAIN FINDINGS (3/5)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7D68585-4303-8946-88F3-1AF60A077C7D}"/>
              </a:ext>
            </a:extLst>
          </p:cNvPr>
          <p:cNvSpPr/>
          <p:nvPr/>
        </p:nvSpPr>
        <p:spPr>
          <a:xfrm>
            <a:off x="477794" y="6550223"/>
            <a:ext cx="91851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Banks’ board and risk-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it-IT" sz="1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3D85BC7-7312-FF4A-B066-CA5AC1D11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0629" y="961087"/>
            <a:ext cx="10009788" cy="5896914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5FA384B9-126E-D84D-BFEC-3B7B0E73B1CD}"/>
              </a:ext>
            </a:extLst>
          </p:cNvPr>
          <p:cNvSpPr/>
          <p:nvPr/>
        </p:nvSpPr>
        <p:spPr>
          <a:xfrm>
            <a:off x="259492" y="591754"/>
            <a:ext cx="5900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Table 7: Critical mass and banks risk-taking by level of risk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4638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DF9238F-249A-7D44-B332-AF5ED2FFE800}"/>
              </a:ext>
            </a:extLst>
          </p:cNvPr>
          <p:cNvSpPr txBox="1"/>
          <p:nvPr/>
        </p:nvSpPr>
        <p:spPr>
          <a:xfrm>
            <a:off x="259492" y="222422"/>
            <a:ext cx="705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MAIN FINDINGS (4/5)  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7D68585-4303-8946-88F3-1AF60A077C7D}"/>
              </a:ext>
            </a:extLst>
          </p:cNvPr>
          <p:cNvSpPr/>
          <p:nvPr/>
        </p:nvSpPr>
        <p:spPr>
          <a:xfrm>
            <a:off x="477794" y="6550223"/>
            <a:ext cx="91851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Banks’ board and risk-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it-IT" sz="1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5237EBB6-AED6-5A46-8CFB-41DEF3CA0B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928915"/>
            <a:ext cx="9891741" cy="5929086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D9F71A5F-8B64-7446-8C51-C66405BD8A75}"/>
              </a:ext>
            </a:extLst>
          </p:cNvPr>
          <p:cNvSpPr/>
          <p:nvPr/>
        </p:nvSpPr>
        <p:spPr>
          <a:xfrm>
            <a:off x="259492" y="602937"/>
            <a:ext cx="5631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Table 8: Female </a:t>
            </a:r>
            <a:r>
              <a:rPr lang="en-US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sq</a:t>
            </a:r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banks risk-taking by level of risk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8427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DF9238F-249A-7D44-B332-AF5ED2FFE800}"/>
              </a:ext>
            </a:extLst>
          </p:cNvPr>
          <p:cNvSpPr txBox="1"/>
          <p:nvPr/>
        </p:nvSpPr>
        <p:spPr>
          <a:xfrm>
            <a:off x="259492" y="222422"/>
            <a:ext cx="705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MAIN RESULTS (5/5)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7D68585-4303-8946-88F3-1AF60A077C7D}"/>
              </a:ext>
            </a:extLst>
          </p:cNvPr>
          <p:cNvSpPr/>
          <p:nvPr/>
        </p:nvSpPr>
        <p:spPr>
          <a:xfrm>
            <a:off x="477794" y="6550223"/>
            <a:ext cx="91851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Banks’ board and risk-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it-IT" sz="1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7513C0D-8347-FD48-866B-82173874E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578" y="1776229"/>
            <a:ext cx="5038222" cy="3684669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BD58DF0E-2A72-0548-B354-38CF6E0536DB}"/>
              </a:ext>
            </a:extLst>
          </p:cNvPr>
          <p:cNvSpPr txBox="1"/>
          <p:nvPr/>
        </p:nvSpPr>
        <p:spPr>
          <a:xfrm>
            <a:off x="1909781" y="5682395"/>
            <a:ext cx="5405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Beyond a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threshold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34%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appointing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bank’s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riskless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banks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0C6A7C1-ED4A-464B-B268-3CB96C3DFCCF}"/>
              </a:ext>
            </a:extLst>
          </p:cNvPr>
          <p:cNvSpPr txBox="1"/>
          <p:nvPr/>
        </p:nvSpPr>
        <p:spPr>
          <a:xfrm>
            <a:off x="620179" y="1324834"/>
            <a:ext cx="747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1: Gender </a:t>
            </a:r>
            <a:r>
              <a:rPr lang="it-IT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Common </a:t>
            </a:r>
            <a:r>
              <a:rPr lang="it-IT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it-I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ratio: U-</a:t>
            </a:r>
            <a:r>
              <a:rPr lang="it-IT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shape</a:t>
            </a:r>
            <a:r>
              <a:rPr lang="it-I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endParaRPr lang="it-IT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272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DF9238F-249A-7D44-B332-AF5ED2FFE800}"/>
              </a:ext>
            </a:extLst>
          </p:cNvPr>
          <p:cNvSpPr txBox="1"/>
          <p:nvPr/>
        </p:nvSpPr>
        <p:spPr>
          <a:xfrm>
            <a:off x="274006" y="294994"/>
            <a:ext cx="705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ROBUSTNESS CHECK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7D68585-4303-8946-88F3-1AF60A077C7D}"/>
              </a:ext>
            </a:extLst>
          </p:cNvPr>
          <p:cNvSpPr/>
          <p:nvPr/>
        </p:nvSpPr>
        <p:spPr>
          <a:xfrm>
            <a:off x="477794" y="6550223"/>
            <a:ext cx="91851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Banks’ board and risk-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it-IT" sz="1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BAF4DCC-3DB7-F740-8A6F-7149F51A28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1338"/>
            <a:ext cx="9419771" cy="5986662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C3E92F01-8037-BB44-A8A3-4B77D508C190}"/>
              </a:ext>
            </a:extLst>
          </p:cNvPr>
          <p:cNvSpPr/>
          <p:nvPr/>
        </p:nvSpPr>
        <p:spPr>
          <a:xfrm>
            <a:off x="259492" y="602937"/>
            <a:ext cx="3799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Table 9: </a:t>
            </a:r>
            <a:r>
              <a:rPr lang="it-IT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Robustness</a:t>
            </a:r>
            <a:r>
              <a:rPr lang="it-IT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check</a:t>
            </a:r>
            <a:r>
              <a:rPr lang="it-IT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with GMM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5080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DF9238F-249A-7D44-B332-AF5ED2FFE800}"/>
              </a:ext>
            </a:extLst>
          </p:cNvPr>
          <p:cNvSpPr txBox="1"/>
          <p:nvPr/>
        </p:nvSpPr>
        <p:spPr>
          <a:xfrm>
            <a:off x="259492" y="222422"/>
            <a:ext cx="705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DISCUSSION AND CONCLUSION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7D68585-4303-8946-88F3-1AF60A077C7D}"/>
              </a:ext>
            </a:extLst>
          </p:cNvPr>
          <p:cNvSpPr/>
          <p:nvPr/>
        </p:nvSpPr>
        <p:spPr>
          <a:xfrm>
            <a:off x="477794" y="6550223"/>
            <a:ext cx="91851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Banks’ board and risk-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it-IT" sz="1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60C73D4-AB45-474F-8FE1-4DC918672209}"/>
              </a:ext>
            </a:extLst>
          </p:cNvPr>
          <p:cNvSpPr txBox="1"/>
          <p:nvPr/>
        </p:nvSpPr>
        <p:spPr>
          <a:xfrm>
            <a:off x="370704" y="840260"/>
            <a:ext cx="920578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preliminary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confirmed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non-linear and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inverted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U-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shape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findings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showing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under the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median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beyond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became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insignificant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Wingdings" pitchFamily="2" charset="2"/>
              <a:buChar char="q"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improvements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Inclusion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robustness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checks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implications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gender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mixed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gender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quotas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improve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gender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quotas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currently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focused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performance of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are country-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q"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024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DF9238F-249A-7D44-B332-AF5ED2FFE800}"/>
              </a:ext>
            </a:extLst>
          </p:cNvPr>
          <p:cNvSpPr txBox="1"/>
          <p:nvPr/>
        </p:nvSpPr>
        <p:spPr>
          <a:xfrm>
            <a:off x="985207" y="1456135"/>
            <a:ext cx="75782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>
                <a:solidFill>
                  <a:schemeClr val="accent6">
                    <a:lumMod val="75000"/>
                  </a:schemeClr>
                </a:solidFill>
              </a:rPr>
              <a:t>Thank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6">
                    <a:lumMod val="75000"/>
                  </a:schemeClr>
                </a:solidFill>
              </a:rPr>
              <a:t>you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 for </a:t>
            </a:r>
            <a:r>
              <a:rPr lang="it-IT" b="1" dirty="0" err="1">
                <a:solidFill>
                  <a:schemeClr val="accent6">
                    <a:lumMod val="75000"/>
                  </a:schemeClr>
                </a:solidFill>
              </a:rPr>
              <a:t>your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6">
                    <a:lumMod val="75000"/>
                  </a:schemeClr>
                </a:solidFill>
              </a:rPr>
              <a:t>attention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! </a:t>
            </a:r>
          </a:p>
          <a:p>
            <a:pPr algn="ctr"/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For </a:t>
            </a:r>
            <a:r>
              <a:rPr lang="it-IT" b="1" dirty="0" err="1">
                <a:solidFill>
                  <a:schemeClr val="accent6">
                    <a:lumMod val="75000"/>
                  </a:schemeClr>
                </a:solidFill>
              </a:rPr>
              <a:t>comments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it-IT" b="1" dirty="0" err="1">
                <a:solidFill>
                  <a:schemeClr val="accent6">
                    <a:lumMod val="75000"/>
                  </a:schemeClr>
                </a:solidFill>
              </a:rPr>
              <a:t>suggestions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</a:p>
          <a:p>
            <a:pPr algn="ctr"/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it-IT" b="1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marco.savioli@unisalento.it</a:t>
            </a: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7D68585-4303-8946-88F3-1AF60A077C7D}"/>
              </a:ext>
            </a:extLst>
          </p:cNvPr>
          <p:cNvSpPr/>
          <p:nvPr/>
        </p:nvSpPr>
        <p:spPr>
          <a:xfrm>
            <a:off x="477794" y="6550223"/>
            <a:ext cx="91851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Banks’ board and risk-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it-IT" sz="1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874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F1B16AC-5D81-F348-9CA1-AC20BE33F90A}"/>
              </a:ext>
            </a:extLst>
          </p:cNvPr>
          <p:cNvSpPr txBox="1"/>
          <p:nvPr/>
        </p:nvSpPr>
        <p:spPr>
          <a:xfrm>
            <a:off x="370704" y="840260"/>
            <a:ext cx="920578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global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crisis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in: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strengthening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corporate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governance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mechanisms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Laroisièr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Committee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2009; Basel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Committee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Banking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Supervision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2010) 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diversified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boards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least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gender (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Directive 2013/36/EU). 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governments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meanwhile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established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quotas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law over the last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(e.g.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Norway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Spain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France, and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Italy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events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accompanied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a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debate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impact of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Board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brings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variety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backgrounds,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perspectives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boardroom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directors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companies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benefit from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diverse social and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occupational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experiences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(Anderson,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Reeb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Upadhyay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&amp; Zhao 2011).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in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coordination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conflict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directors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backgrounds -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exceeds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benefits (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Putnam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2007). 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D79094-8082-BB4F-B817-82F7A2A116F5}"/>
              </a:ext>
            </a:extLst>
          </p:cNvPr>
          <p:cNvSpPr txBox="1"/>
          <p:nvPr/>
        </p:nvSpPr>
        <p:spPr>
          <a:xfrm>
            <a:off x="259492" y="222422"/>
            <a:ext cx="705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BACKGROUND AND RATIONALITY OF THE ANALYSIS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3E89B0E-EB71-BE46-88D1-6F5750BE1F10}"/>
              </a:ext>
            </a:extLst>
          </p:cNvPr>
          <p:cNvSpPr/>
          <p:nvPr/>
        </p:nvSpPr>
        <p:spPr>
          <a:xfrm>
            <a:off x="477794" y="6550223"/>
            <a:ext cx="91851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Banks’ board and risk-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it-IT" sz="1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14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3050F63-15EC-DB48-804B-C3EEAA00B7DE}"/>
              </a:ext>
            </a:extLst>
          </p:cNvPr>
          <p:cNvSpPr txBox="1"/>
          <p:nvPr/>
        </p:nvSpPr>
        <p:spPr>
          <a:xfrm>
            <a:off x="259492" y="222422"/>
            <a:ext cx="705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LITERATURE REVIEW (1/2)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898C5A04-4484-F645-9E9D-200298CE9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395331"/>
              </p:ext>
            </p:extLst>
          </p:nvPr>
        </p:nvGraphicFramePr>
        <p:xfrm>
          <a:off x="358346" y="3299778"/>
          <a:ext cx="4265240" cy="29739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81240">
                  <a:extLst>
                    <a:ext uri="{9D8B030D-6E8A-4147-A177-3AD203B41FA5}">
                      <a16:colId xmlns:a16="http://schemas.microsoft.com/office/drawing/2014/main" val="1353151914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139801851"/>
                    </a:ext>
                  </a:extLst>
                </a:gridCol>
              </a:tblGrid>
              <a:tr h="357597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Authors</a:t>
                      </a:r>
                      <a:endParaRPr lang="it-IT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Findings</a:t>
                      </a:r>
                      <a:endParaRPr lang="it-IT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669872"/>
                  </a:ext>
                </a:extLst>
              </a:tr>
              <a:tr h="514640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Alves et al (2015)</a:t>
                      </a:r>
                      <a:r>
                        <a:rPr lang="it-IT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 algn="ctr"/>
                      <a:r>
                        <a:rPr lang="en-US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Elsaid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Ursel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(2011)</a:t>
                      </a:r>
                      <a:r>
                        <a:rPr lang="it-IT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 algn="ctr"/>
                      <a:r>
                        <a:rPr lang="en-US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Faccio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 al (2016)</a:t>
                      </a:r>
                      <a:r>
                        <a:rPr lang="it-IT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 algn="ctr"/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Khan and </a:t>
                      </a:r>
                      <a:r>
                        <a:rPr lang="en-US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Vieito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(2013)</a:t>
                      </a:r>
                      <a:r>
                        <a:rPr lang="it-IT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</a:p>
                    <a:p>
                      <a:pPr algn="ctr"/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Wilson and </a:t>
                      </a:r>
                      <a:r>
                        <a:rPr lang="en-US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Altaner</a:t>
                      </a:r>
                      <a:r>
                        <a:rPr lang="it-IT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(2011)</a:t>
                      </a:r>
                      <a:r>
                        <a:rPr lang="it-IT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Negative link</a:t>
                      </a: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182396"/>
                  </a:ext>
                </a:extLst>
              </a:tr>
              <a:tr h="51464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Farag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Mellin</a:t>
                      </a:r>
                      <a:r>
                        <a:rPr lang="it-IT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(2016)</a:t>
                      </a:r>
                      <a:endParaRPr lang="it-IT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Positive link</a:t>
                      </a: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096829"/>
                  </a:ext>
                </a:extLst>
              </a:tr>
              <a:tr h="726550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Matsa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Miller (2013)</a:t>
                      </a: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Sila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 al (2016)</a:t>
                      </a: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link</a:t>
                      </a:r>
                      <a:endParaRPr lang="it-I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1149120"/>
                  </a:ext>
                </a:extLst>
              </a:tr>
            </a:tbl>
          </a:graphicData>
        </a:graphic>
      </p:graphicFrame>
      <p:sp>
        <p:nvSpPr>
          <p:cNvPr id="9" name="Rettangolo 8">
            <a:extLst>
              <a:ext uri="{FF2B5EF4-FFF2-40B4-BE49-F238E27FC236}">
                <a16:creationId xmlns:a16="http://schemas.microsoft.com/office/drawing/2014/main" id="{26E63EA7-32EA-7345-82C0-4C97FBFF52D4}"/>
              </a:ext>
            </a:extLst>
          </p:cNvPr>
          <p:cNvSpPr/>
          <p:nvPr/>
        </p:nvSpPr>
        <p:spPr>
          <a:xfrm>
            <a:off x="477794" y="6550223"/>
            <a:ext cx="91851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Banks’ board and risk-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it-IT" sz="1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7CC744A-F35B-3249-82F6-699D28BFB669}"/>
              </a:ext>
            </a:extLst>
          </p:cNvPr>
          <p:cNvSpPr/>
          <p:nvPr/>
        </p:nvSpPr>
        <p:spPr>
          <a:xfrm>
            <a:off x="328515" y="3023240"/>
            <a:ext cx="4324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1: Gender and corporates risk taking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8A998541-B03A-3B41-B49B-825AAA2A2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07689"/>
              </p:ext>
            </p:extLst>
          </p:nvPr>
        </p:nvGraphicFramePr>
        <p:xfrm>
          <a:off x="4847968" y="2744823"/>
          <a:ext cx="4265240" cy="3505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81240">
                  <a:extLst>
                    <a:ext uri="{9D8B030D-6E8A-4147-A177-3AD203B41FA5}">
                      <a16:colId xmlns:a16="http://schemas.microsoft.com/office/drawing/2014/main" val="1353151914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1398018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Authors</a:t>
                      </a:r>
                      <a:endParaRPr lang="it-IT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Findings</a:t>
                      </a:r>
                      <a:endParaRPr lang="it-IT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669872"/>
                  </a:ext>
                </a:extLst>
              </a:tr>
              <a:tr h="5146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Grassa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(2016)</a:t>
                      </a:r>
                      <a:endParaRPr lang="it-IT" sz="16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IMF (2017)</a:t>
                      </a:r>
                      <a:endParaRPr lang="it-IT" sz="16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Muller-</a:t>
                      </a:r>
                      <a:r>
                        <a:rPr lang="en-US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Kahle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Lewellyn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(2011)</a:t>
                      </a: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Palvia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 al (2015)</a:t>
                      </a: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Skala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Weill</a:t>
                      </a:r>
                      <a:endParaRPr lang="it-IT" sz="16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(2015)</a:t>
                      </a: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Negative link</a:t>
                      </a: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182396"/>
                  </a:ext>
                </a:extLst>
              </a:tr>
              <a:tr h="514640">
                <a:tc>
                  <a:txBody>
                    <a:bodyPr/>
                    <a:lstStyle/>
                    <a:p>
                      <a:pPr algn="ctr"/>
                      <a:r>
                        <a:rPr lang="it-IT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Berger et al (2013)</a:t>
                      </a: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Positive link</a:t>
                      </a: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096829"/>
                  </a:ext>
                </a:extLst>
              </a:tr>
              <a:tr h="726550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Farag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Mallin</a:t>
                      </a:r>
                      <a:endParaRPr lang="it-IT" sz="16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(2017)</a:t>
                      </a:r>
                      <a:endParaRPr lang="it-IT" sz="16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Owen and </a:t>
                      </a:r>
                      <a:r>
                        <a:rPr lang="en-US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Temesvary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(2018)</a:t>
                      </a: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U-shape</a:t>
                      </a:r>
                      <a:r>
                        <a:rPr lang="it-IT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1149120"/>
                  </a:ext>
                </a:extLst>
              </a:tr>
            </a:tbl>
          </a:graphicData>
        </a:graphic>
      </p:graphicFrame>
      <p:sp>
        <p:nvSpPr>
          <p:cNvPr id="6" name="Rettangolo 5">
            <a:extLst>
              <a:ext uri="{FF2B5EF4-FFF2-40B4-BE49-F238E27FC236}">
                <a16:creationId xmlns:a16="http://schemas.microsoft.com/office/drawing/2014/main" id="{60F4F53F-BFE1-6944-AEEE-3931C5E5C3D2}"/>
              </a:ext>
            </a:extLst>
          </p:cNvPr>
          <p:cNvSpPr/>
          <p:nvPr/>
        </p:nvSpPr>
        <p:spPr>
          <a:xfrm>
            <a:off x="4739212" y="2454910"/>
            <a:ext cx="3919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Table 2: Gender and banks risk-taking</a:t>
            </a:r>
            <a:r>
              <a:rPr lang="it-IT" dirty="0"/>
              <a:t> 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DBF22A77-4370-0B4B-9B3F-9B7F9AAA9ADA}"/>
              </a:ext>
            </a:extLst>
          </p:cNvPr>
          <p:cNvSpPr/>
          <p:nvPr/>
        </p:nvSpPr>
        <p:spPr>
          <a:xfrm>
            <a:off x="358346" y="869499"/>
            <a:ext cx="97446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Few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banking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sector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focus on a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country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mixed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Non-linear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gender and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underinvestigated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impact of gender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bank’s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25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3050F63-15EC-DB48-804B-C3EEAA00B7DE}"/>
              </a:ext>
            </a:extLst>
          </p:cNvPr>
          <p:cNvSpPr txBox="1"/>
          <p:nvPr/>
        </p:nvSpPr>
        <p:spPr>
          <a:xfrm>
            <a:off x="259492" y="222422"/>
            <a:ext cx="705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LITERATURE REVIEW (2/2)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898C5A04-4484-F645-9E9D-200298CE9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431438"/>
              </p:ext>
            </p:extLst>
          </p:nvPr>
        </p:nvGraphicFramePr>
        <p:xfrm>
          <a:off x="477794" y="1143368"/>
          <a:ext cx="8814487" cy="52786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09706">
                  <a:extLst>
                    <a:ext uri="{9D8B030D-6E8A-4147-A177-3AD203B41FA5}">
                      <a16:colId xmlns:a16="http://schemas.microsoft.com/office/drawing/2014/main" val="1353151914"/>
                    </a:ext>
                  </a:extLst>
                </a:gridCol>
                <a:gridCol w="1823687">
                  <a:extLst>
                    <a:ext uri="{9D8B030D-6E8A-4147-A177-3AD203B41FA5}">
                      <a16:colId xmlns:a16="http://schemas.microsoft.com/office/drawing/2014/main" val="2643030164"/>
                    </a:ext>
                  </a:extLst>
                </a:gridCol>
                <a:gridCol w="3685368">
                  <a:extLst>
                    <a:ext uri="{9D8B030D-6E8A-4147-A177-3AD203B41FA5}">
                      <a16:colId xmlns:a16="http://schemas.microsoft.com/office/drawing/2014/main" val="2779807809"/>
                    </a:ext>
                  </a:extLst>
                </a:gridCol>
                <a:gridCol w="1595726">
                  <a:extLst>
                    <a:ext uri="{9D8B030D-6E8A-4147-A177-3AD203B41FA5}">
                      <a16:colId xmlns:a16="http://schemas.microsoft.com/office/drawing/2014/main" val="3139801851"/>
                    </a:ext>
                  </a:extLst>
                </a:gridCol>
              </a:tblGrid>
              <a:tr h="370387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Authors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Risk-Variables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Findings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669872"/>
                  </a:ext>
                </a:extLst>
              </a:tr>
              <a:tr h="473553">
                <a:tc>
                  <a:txBody>
                    <a:bodyPr/>
                    <a:lstStyle/>
                    <a:p>
                      <a:pPr algn="ctr"/>
                      <a:r>
                        <a:rPr lang="it-IT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Berger et al (2013)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German banks</a:t>
                      </a:r>
                      <a:endParaRPr lang="it-IT" sz="12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1994 - 2010</a:t>
                      </a:r>
                      <a:endParaRPr lang="it-IT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RWA on Total </a:t>
                      </a:r>
                      <a:r>
                        <a:rPr lang="it-IT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Assets</a:t>
                      </a:r>
                      <a:r>
                        <a:rPr lang="it-IT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it-IT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Herfindhal</a:t>
                      </a:r>
                      <a:r>
                        <a:rPr lang="it-IT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Hirchman</a:t>
                      </a:r>
                      <a:r>
                        <a:rPr lang="it-IT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Index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Positive link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182396"/>
                  </a:ext>
                </a:extLst>
              </a:tr>
              <a:tr h="47355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Grassa</a:t>
                      </a: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(2016)</a:t>
                      </a:r>
                      <a:endParaRPr lang="it-IT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Islamic banks</a:t>
                      </a:r>
                      <a:endParaRPr lang="it-IT" sz="12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2005 - 2011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 rating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Negative link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096829"/>
                  </a:ext>
                </a:extLst>
              </a:tr>
              <a:tr h="473553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IMF (2017)</a:t>
                      </a:r>
                      <a:endParaRPr lang="it-IT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Banks of 72 countries</a:t>
                      </a:r>
                      <a:endParaRPr lang="it-IT" sz="12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2001 - 2013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Z-score</a:t>
                      </a:r>
                      <a:endParaRPr lang="it-IT" sz="12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NPLs ratio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Negative link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8243407"/>
                  </a:ext>
                </a:extLst>
              </a:tr>
              <a:tr h="473553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Muller-</a:t>
                      </a:r>
                      <a:r>
                        <a:rPr lang="en-US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Kahle</a:t>
                      </a: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Lewellyn</a:t>
                      </a: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(2011)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U.S. banks</a:t>
                      </a:r>
                      <a:endParaRPr lang="it-IT" sz="12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1997 - 2005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Subprime lending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45021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Negative Link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7757772"/>
                  </a:ext>
                </a:extLst>
              </a:tr>
              <a:tr h="752537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Palvia</a:t>
                      </a: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 al (2015)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U.S. commercial banks</a:t>
                      </a:r>
                      <a:endParaRPr lang="it-IT" sz="12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2007 -2009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Tier 1 capital</a:t>
                      </a:r>
                      <a:endParaRPr lang="it-IT" sz="12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equity capital to total assets</a:t>
                      </a:r>
                      <a:endParaRPr lang="it-IT" sz="12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Bank Failure within 12 months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Negative link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6402528"/>
                  </a:ext>
                </a:extLst>
              </a:tr>
              <a:tr h="972027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Skala</a:t>
                      </a: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Weill</a:t>
                      </a:r>
                      <a:endParaRPr lang="it-IT" sz="12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(2015)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Polish cooperative banks</a:t>
                      </a:r>
                      <a:endParaRPr lang="it-IT" sz="12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2008 - 2012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Capital Adequacy</a:t>
                      </a:r>
                      <a:endParaRPr lang="it-IT" sz="12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Equity to Assets</a:t>
                      </a:r>
                      <a:endParaRPr lang="it-IT" sz="12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NPLs Ratio</a:t>
                      </a:r>
                      <a:endParaRPr lang="it-IT" sz="12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Loan Loss Provision on Total Assets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Negative link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2509069"/>
                  </a:ext>
                </a:extLst>
              </a:tr>
              <a:tr h="752537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Farag</a:t>
                      </a: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Mallin</a:t>
                      </a:r>
                      <a:endParaRPr lang="it-IT" sz="12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(2017)</a:t>
                      </a:r>
                      <a:endParaRPr lang="it-IT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European banks 2004–2012</a:t>
                      </a:r>
                      <a:endParaRPr lang="it-IT" sz="12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Financial Fragility </a:t>
                      </a:r>
                      <a:endParaRPr lang="it-IT" sz="12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NPLs Ratio</a:t>
                      </a:r>
                      <a:endParaRPr lang="it-IT" sz="12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of Liquid Assets to Total Assets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U-shape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1149120"/>
                  </a:ext>
                </a:extLst>
              </a:tr>
              <a:tr h="536942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Owen and </a:t>
                      </a:r>
                      <a:r>
                        <a:rPr lang="en-US" sz="12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Temesvary</a:t>
                      </a: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(2018)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U.S. banks</a:t>
                      </a:r>
                      <a:endParaRPr lang="it-IT" sz="12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1999 - 2015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Sharpe ratio</a:t>
                      </a:r>
                      <a:endParaRPr lang="it-IT" sz="1200" kern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U-shape</a:t>
                      </a:r>
                      <a:r>
                        <a:rPr lang="it-IT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1713840"/>
                  </a:ext>
                </a:extLst>
              </a:tr>
            </a:tbl>
          </a:graphicData>
        </a:graphic>
      </p:graphicFrame>
      <p:sp>
        <p:nvSpPr>
          <p:cNvPr id="9" name="Rettangolo 8">
            <a:extLst>
              <a:ext uri="{FF2B5EF4-FFF2-40B4-BE49-F238E27FC236}">
                <a16:creationId xmlns:a16="http://schemas.microsoft.com/office/drawing/2014/main" id="{26E63EA7-32EA-7345-82C0-4C97FBFF52D4}"/>
              </a:ext>
            </a:extLst>
          </p:cNvPr>
          <p:cNvSpPr/>
          <p:nvPr/>
        </p:nvSpPr>
        <p:spPr>
          <a:xfrm>
            <a:off x="477794" y="6550223"/>
            <a:ext cx="91851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Banks’ board and risk-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it-IT" sz="1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7CC744A-F35B-3249-82F6-699D28BFB669}"/>
              </a:ext>
            </a:extLst>
          </p:cNvPr>
          <p:cNvSpPr/>
          <p:nvPr/>
        </p:nvSpPr>
        <p:spPr>
          <a:xfrm>
            <a:off x="366282" y="830489"/>
            <a:ext cx="3919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Table 3: Gender and banks risk-taking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0473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DF9238F-249A-7D44-B332-AF5ED2FFE800}"/>
              </a:ext>
            </a:extLst>
          </p:cNvPr>
          <p:cNvSpPr txBox="1"/>
          <p:nvPr/>
        </p:nvSpPr>
        <p:spPr>
          <a:xfrm>
            <a:off x="259492" y="222422"/>
            <a:ext cx="705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AIM AND HYPOTHESES DEVELOPMENT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7D68585-4303-8946-88F3-1AF60A077C7D}"/>
              </a:ext>
            </a:extLst>
          </p:cNvPr>
          <p:cNvSpPr/>
          <p:nvPr/>
        </p:nvSpPr>
        <p:spPr>
          <a:xfrm>
            <a:off x="477794" y="6550223"/>
            <a:ext cx="91851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Banks’ board and risk-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it-IT" sz="1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AB52CA3-E4FD-034D-B068-ADC808D670BE}"/>
              </a:ext>
            </a:extLst>
          </p:cNvPr>
          <p:cNvSpPr txBox="1"/>
          <p:nvPr/>
        </p:nvSpPr>
        <p:spPr>
          <a:xfrm>
            <a:off x="370704" y="840260"/>
            <a:ext cx="920578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Aim</a:t>
            </a:r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investigate the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Focus: 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Riskless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risker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banks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linear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hypotheses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H0</a:t>
            </a:r>
            <a:r>
              <a:rPr lang="it-IT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affected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the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H0</a:t>
            </a:r>
            <a:r>
              <a:rPr lang="it-IT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non linear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356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DF9238F-249A-7D44-B332-AF5ED2FFE800}"/>
              </a:ext>
            </a:extLst>
          </p:cNvPr>
          <p:cNvSpPr txBox="1"/>
          <p:nvPr/>
        </p:nvSpPr>
        <p:spPr>
          <a:xfrm>
            <a:off x="259492" y="222422"/>
            <a:ext cx="705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DATA AND METHOD (1/2)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7D68585-4303-8946-88F3-1AF60A077C7D}"/>
              </a:ext>
            </a:extLst>
          </p:cNvPr>
          <p:cNvSpPr/>
          <p:nvPr/>
        </p:nvSpPr>
        <p:spPr>
          <a:xfrm>
            <a:off x="477794" y="6550223"/>
            <a:ext cx="91851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Banks’ board and risk-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it-IT" sz="1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1E7C1AD1-2091-BA44-85FF-71429EB21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7138" y="21605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EEF9F8B-1FC3-EA48-BF44-D8C981731ECE}"/>
              </a:ext>
            </a:extLst>
          </p:cNvPr>
          <p:cNvSpPr txBox="1"/>
          <p:nvPr/>
        </p:nvSpPr>
        <p:spPr>
          <a:xfrm>
            <a:off x="259492" y="671692"/>
            <a:ext cx="10103708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on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40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over the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2008 -2016.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on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boards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from Thomson Reuters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Datastream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on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Gross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domestic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capita (GDP) are from World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Bank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ratio 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Tier1 on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NPLs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ratio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volatility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Female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directors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Massa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Women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sq</a:t>
            </a:r>
            <a:endParaRPr lang="it-IT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use Panel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Estimation</a:t>
            </a:r>
            <a:endParaRPr lang="it-IT" dirty="0"/>
          </a:p>
          <a:p>
            <a:pPr marL="285750" indent="-285750">
              <a:buFont typeface="Wingdings" pitchFamily="2" charset="2"/>
              <a:buChar char="q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1438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DF9238F-249A-7D44-B332-AF5ED2FFE800}"/>
              </a:ext>
            </a:extLst>
          </p:cNvPr>
          <p:cNvSpPr txBox="1"/>
          <p:nvPr/>
        </p:nvSpPr>
        <p:spPr>
          <a:xfrm>
            <a:off x="259492" y="366243"/>
            <a:ext cx="705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DATA AND METHOD (2/2)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7D68585-4303-8946-88F3-1AF60A077C7D}"/>
              </a:ext>
            </a:extLst>
          </p:cNvPr>
          <p:cNvSpPr/>
          <p:nvPr/>
        </p:nvSpPr>
        <p:spPr>
          <a:xfrm>
            <a:off x="477794" y="6550223"/>
            <a:ext cx="91851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Banks’ board and risk-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it-IT" sz="1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1E7C1AD1-2091-BA44-85FF-71429EB21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7138" y="21605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33847BA3-9D72-4E45-9B60-EE0A9118EA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630496"/>
              </p:ext>
            </p:extLst>
          </p:nvPr>
        </p:nvGraphicFramePr>
        <p:xfrm>
          <a:off x="477794" y="1044772"/>
          <a:ext cx="8755415" cy="5380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08720">
                  <a:extLst>
                    <a:ext uri="{9D8B030D-6E8A-4147-A177-3AD203B41FA5}">
                      <a16:colId xmlns:a16="http://schemas.microsoft.com/office/drawing/2014/main" val="1405484311"/>
                    </a:ext>
                  </a:extLst>
                </a:gridCol>
                <a:gridCol w="989339">
                  <a:extLst>
                    <a:ext uri="{9D8B030D-6E8A-4147-A177-3AD203B41FA5}">
                      <a16:colId xmlns:a16="http://schemas.microsoft.com/office/drawing/2014/main" val="1317580715"/>
                    </a:ext>
                  </a:extLst>
                </a:gridCol>
                <a:gridCol w="989339">
                  <a:extLst>
                    <a:ext uri="{9D8B030D-6E8A-4147-A177-3AD203B41FA5}">
                      <a16:colId xmlns:a16="http://schemas.microsoft.com/office/drawing/2014/main" val="2585998597"/>
                    </a:ext>
                  </a:extLst>
                </a:gridCol>
                <a:gridCol w="989339">
                  <a:extLst>
                    <a:ext uri="{9D8B030D-6E8A-4147-A177-3AD203B41FA5}">
                      <a16:colId xmlns:a16="http://schemas.microsoft.com/office/drawing/2014/main" val="3230921892"/>
                    </a:ext>
                  </a:extLst>
                </a:gridCol>
                <a:gridCol w="989339">
                  <a:extLst>
                    <a:ext uri="{9D8B030D-6E8A-4147-A177-3AD203B41FA5}">
                      <a16:colId xmlns:a16="http://schemas.microsoft.com/office/drawing/2014/main" val="1438881275"/>
                    </a:ext>
                  </a:extLst>
                </a:gridCol>
                <a:gridCol w="989339">
                  <a:extLst>
                    <a:ext uri="{9D8B030D-6E8A-4147-A177-3AD203B41FA5}">
                      <a16:colId xmlns:a16="http://schemas.microsoft.com/office/drawing/2014/main" val="1217850155"/>
                    </a:ext>
                  </a:extLst>
                </a:gridCol>
              </a:tblGrid>
              <a:tr h="22432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it-IT" sz="14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</a:t>
                      </a:r>
                      <a:endParaRPr lang="it-IT" sz="14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  <a:endParaRPr lang="it-IT" sz="14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706358"/>
                  </a:ext>
                </a:extLst>
              </a:tr>
              <a:tr h="224325">
                <a:tc gridSpan="6">
                  <a:txBody>
                    <a:bodyPr/>
                    <a:lstStyle/>
                    <a:p>
                      <a:pPr algn="l" fontAlgn="b"/>
                      <a:r>
                        <a:rPr lang="it-IT" sz="1400" b="1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</a:t>
                      </a:r>
                      <a:r>
                        <a:rPr lang="it-IT" sz="14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b="1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measures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114241"/>
                  </a:ext>
                </a:extLst>
              </a:tr>
              <a:tr h="22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Common </a:t>
                      </a:r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equity</a:t>
                      </a: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ratio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0,148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905056"/>
                  </a:ext>
                </a:extLst>
              </a:tr>
              <a:tr h="22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Tier1 on </a:t>
                      </a:r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0,216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309249"/>
                  </a:ext>
                </a:extLst>
              </a:tr>
              <a:tr h="22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NPLs</a:t>
                      </a: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ratio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0,341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364765"/>
                  </a:ext>
                </a:extLst>
              </a:tr>
              <a:tr h="22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Price </a:t>
                      </a:r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volatility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6480"/>
                  </a:ext>
                </a:extLst>
              </a:tr>
              <a:tr h="224325">
                <a:tc gridSpan="6">
                  <a:txBody>
                    <a:bodyPr/>
                    <a:lstStyle/>
                    <a:p>
                      <a:pPr algn="l" fontAlgn="b"/>
                      <a:r>
                        <a:rPr lang="it-IT" sz="14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b="1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r>
                        <a:rPr lang="it-IT" sz="14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b="1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262245"/>
                  </a:ext>
                </a:extLst>
              </a:tr>
              <a:tr h="22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l_Female</a:t>
                      </a: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directors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0,114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081227"/>
                  </a:ext>
                </a:extLst>
              </a:tr>
              <a:tr h="22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l_Massa</a:t>
                      </a: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women</a:t>
                      </a: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board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0,314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114626"/>
                  </a:ext>
                </a:extLst>
              </a:tr>
              <a:tr h="22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Board </a:t>
                      </a:r>
                      <a:r>
                        <a:rPr lang="it-IT" sz="1400" b="1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characteristics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416578"/>
                  </a:ext>
                </a:extLst>
              </a:tr>
              <a:tr h="22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l_Independent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0,577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0,261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229201"/>
                  </a:ext>
                </a:extLst>
              </a:tr>
              <a:tr h="22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l_Board</a:t>
                      </a: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13,022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3,801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244155"/>
                  </a:ext>
                </a:extLst>
              </a:tr>
              <a:tr h="22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l_Board</a:t>
                      </a: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tenure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7,457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3,963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19,31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176871"/>
                  </a:ext>
                </a:extLst>
              </a:tr>
              <a:tr h="22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l_CEO</a:t>
                      </a: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duality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0,539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942767"/>
                  </a:ext>
                </a:extLst>
              </a:tr>
              <a:tr h="22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l_Board</a:t>
                      </a: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meetings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12,641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8,808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351673"/>
                  </a:ext>
                </a:extLst>
              </a:tr>
              <a:tr h="224325">
                <a:tc gridSpan="6">
                  <a:txBody>
                    <a:bodyPr/>
                    <a:lstStyle/>
                    <a:p>
                      <a:pPr algn="l" fontAlgn="b"/>
                      <a:r>
                        <a:rPr lang="it-IT" sz="1400" b="1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Bank</a:t>
                      </a:r>
                      <a:r>
                        <a:rPr lang="it-IT" sz="14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b="1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characteristics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576873"/>
                  </a:ext>
                </a:extLst>
              </a:tr>
              <a:tr h="22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l_Total</a:t>
                      </a: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4,16E+08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6,95E+08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2,85E+06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4,40E+09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175413"/>
                  </a:ext>
                </a:extLst>
              </a:tr>
              <a:tr h="22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l_ROA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-0,06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100506"/>
                  </a:ext>
                </a:extLst>
              </a:tr>
              <a:tr h="889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l_Total</a:t>
                      </a: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loans</a:t>
                      </a: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on </a:t>
                      </a:r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0,631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0,136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0,963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317749"/>
                  </a:ext>
                </a:extLst>
              </a:tr>
              <a:tr h="889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l_Deposits</a:t>
                      </a: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on </a:t>
                      </a:r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0,627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0,083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0,892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485621"/>
                  </a:ext>
                </a:extLst>
              </a:tr>
              <a:tr h="224325">
                <a:tc gridSpan="6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r>
                        <a:rPr lang="it-IT" sz="14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control </a:t>
                      </a:r>
                      <a:r>
                        <a:rPr lang="it-IT" sz="1400" b="1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301626"/>
                  </a:ext>
                </a:extLst>
              </a:tr>
              <a:tr h="22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l_Gender</a:t>
                      </a: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quota soft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0,365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757215"/>
                  </a:ext>
                </a:extLst>
              </a:tr>
              <a:tr h="22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l_Gender</a:t>
                      </a: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quota hard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619879"/>
                  </a:ext>
                </a:extLst>
              </a:tr>
              <a:tr h="22432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l_GDP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36275,21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19616,06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1,29E+05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507606"/>
                  </a:ext>
                </a:extLst>
              </a:tr>
            </a:tbl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DF458DD-8626-C042-A630-21CE6859EE6B}"/>
              </a:ext>
            </a:extLst>
          </p:cNvPr>
          <p:cNvSpPr txBox="1"/>
          <p:nvPr/>
        </p:nvSpPr>
        <p:spPr>
          <a:xfrm>
            <a:off x="388583" y="735575"/>
            <a:ext cx="3280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it-I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it-IT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Descriptive</a:t>
            </a:r>
            <a:r>
              <a:rPr lang="it-IT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endParaRPr lang="it-IT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750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DF9238F-249A-7D44-B332-AF5ED2FFE800}"/>
              </a:ext>
            </a:extLst>
          </p:cNvPr>
          <p:cNvSpPr txBox="1"/>
          <p:nvPr/>
        </p:nvSpPr>
        <p:spPr>
          <a:xfrm>
            <a:off x="248341" y="293491"/>
            <a:ext cx="705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MAIN FINDINGS (1/5) 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7D68585-4303-8946-88F3-1AF60A077C7D}"/>
              </a:ext>
            </a:extLst>
          </p:cNvPr>
          <p:cNvSpPr/>
          <p:nvPr/>
        </p:nvSpPr>
        <p:spPr>
          <a:xfrm>
            <a:off x="477794" y="6550223"/>
            <a:ext cx="91851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Banks’ board and risk-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it-IT" sz="1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E76F1FB-4860-584E-B480-18C2AE34526E}"/>
              </a:ext>
            </a:extLst>
          </p:cNvPr>
          <p:cNvSpPr/>
          <p:nvPr/>
        </p:nvSpPr>
        <p:spPr>
          <a:xfrm>
            <a:off x="248341" y="586944"/>
            <a:ext cx="3919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Table 5: Gender and banks risk-taking</a:t>
            </a:r>
            <a:r>
              <a:rPr lang="it-IT" dirty="0"/>
              <a:t>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A3C922B-574C-E245-B7F3-BC2B11C8D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1276" y="847488"/>
            <a:ext cx="10625239" cy="616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862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DF9238F-249A-7D44-B332-AF5ED2FFE800}"/>
              </a:ext>
            </a:extLst>
          </p:cNvPr>
          <p:cNvSpPr txBox="1"/>
          <p:nvPr/>
        </p:nvSpPr>
        <p:spPr>
          <a:xfrm>
            <a:off x="259492" y="222422"/>
            <a:ext cx="705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MAIN FINDINGS (2/5)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7D68585-4303-8946-88F3-1AF60A077C7D}"/>
              </a:ext>
            </a:extLst>
          </p:cNvPr>
          <p:cNvSpPr/>
          <p:nvPr/>
        </p:nvSpPr>
        <p:spPr>
          <a:xfrm>
            <a:off x="477794" y="6550223"/>
            <a:ext cx="91851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Banks’ board and risk-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gender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diversity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it-IT" sz="1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it-IT" sz="1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1CF3C764-DB7C-D845-AD88-0954042A5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1544" y="844363"/>
            <a:ext cx="10827658" cy="6013637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640498B4-9EF0-F349-BCCF-623103D970C7}"/>
              </a:ext>
            </a:extLst>
          </p:cNvPr>
          <p:cNvSpPr/>
          <p:nvPr/>
        </p:nvSpPr>
        <p:spPr>
          <a:xfrm>
            <a:off x="259492" y="564651"/>
            <a:ext cx="5355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Table 6: Gender and banks risk-taking by level of risk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8862863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Blu verd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Sfaccettatura</Template>
  <TotalTime>3281</TotalTime>
  <Words>1289</Words>
  <Application>Microsoft Office PowerPoint</Application>
  <PresentationFormat>Widescreen</PresentationFormat>
  <Paragraphs>305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Times New Roman</vt:lpstr>
      <vt:lpstr>Trebuchet MS</vt:lpstr>
      <vt:lpstr>Wingdings</vt:lpstr>
      <vt:lpstr>Wingdings 3</vt:lpstr>
      <vt:lpstr>Sfaccettatura</vt:lpstr>
      <vt:lpstr>Banks’ board and  risk-taking: does gender diversity matter?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helen chiappini</dc:creator>
  <cp:lastModifiedBy>m s</cp:lastModifiedBy>
  <cp:revision>100</cp:revision>
  <cp:lastPrinted>2018-06-06T10:24:26Z</cp:lastPrinted>
  <dcterms:created xsi:type="dcterms:W3CDTF">2018-06-01T06:41:02Z</dcterms:created>
  <dcterms:modified xsi:type="dcterms:W3CDTF">2019-09-11T10:07:17Z</dcterms:modified>
</cp:coreProperties>
</file>